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handoutMasterIdLst>
    <p:handoutMasterId r:id="rId33"/>
  </p:handoutMasterIdLst>
  <p:sldIdLst>
    <p:sldId id="274" r:id="rId5"/>
    <p:sldId id="257" r:id="rId6"/>
    <p:sldId id="318" r:id="rId7"/>
    <p:sldId id="321" r:id="rId8"/>
    <p:sldId id="330" r:id="rId9"/>
    <p:sldId id="276" r:id="rId10"/>
    <p:sldId id="259" r:id="rId11"/>
    <p:sldId id="299" r:id="rId12"/>
    <p:sldId id="283" r:id="rId13"/>
    <p:sldId id="310" r:id="rId14"/>
    <p:sldId id="322" r:id="rId15"/>
    <p:sldId id="319" r:id="rId16"/>
    <p:sldId id="300" r:id="rId17"/>
    <p:sldId id="301" r:id="rId18"/>
    <p:sldId id="277" r:id="rId19"/>
    <p:sldId id="302" r:id="rId20"/>
    <p:sldId id="325" r:id="rId21"/>
    <p:sldId id="260" r:id="rId22"/>
    <p:sldId id="323" r:id="rId23"/>
    <p:sldId id="303" r:id="rId24"/>
    <p:sldId id="324" r:id="rId25"/>
    <p:sldId id="309" r:id="rId26"/>
    <p:sldId id="326" r:id="rId27"/>
    <p:sldId id="328" r:id="rId28"/>
    <p:sldId id="315" r:id="rId29"/>
    <p:sldId id="292" r:id="rId30"/>
    <p:sldId id="329" r:id="rId31"/>
  </p:sldIdLst>
  <p:sldSz cx="13439775"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97D0C1-7017-43AA-8DE6-693F370D2981}">
          <p14:sldIdLst>
            <p14:sldId id="274"/>
            <p14:sldId id="257"/>
            <p14:sldId id="318"/>
            <p14:sldId id="321"/>
            <p14:sldId id="330"/>
            <p14:sldId id="276"/>
            <p14:sldId id="259"/>
            <p14:sldId id="299"/>
            <p14:sldId id="283"/>
            <p14:sldId id="310"/>
            <p14:sldId id="322"/>
            <p14:sldId id="319"/>
            <p14:sldId id="300"/>
            <p14:sldId id="301"/>
            <p14:sldId id="277"/>
            <p14:sldId id="302"/>
            <p14:sldId id="325"/>
            <p14:sldId id="260"/>
            <p14:sldId id="323"/>
            <p14:sldId id="303"/>
            <p14:sldId id="324"/>
            <p14:sldId id="309"/>
          </p14:sldIdLst>
        </p14:section>
        <p14:section name="Untitled Section" id="{22BD4922-F7E0-435D-83E9-3EDE4E8841D7}">
          <p14:sldIdLst>
            <p14:sldId id="326"/>
            <p14:sldId id="328"/>
            <p14:sldId id="315"/>
          </p14:sldIdLst>
        </p14:section>
        <p14:section name="Untitled Section" id="{C467A65E-C2AE-4C61-80F4-F3FA65DEDBC7}">
          <p14:sldIdLst>
            <p14:sldId id="292"/>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D8E"/>
    <a:srgbClr val="0096DB"/>
    <a:srgbClr val="F7931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8" y="2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BDD62E-D018-4E3B-B114-B622F20223A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92652904-72F8-4648-A228-D98A10A736C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E727AA8-DA9C-4705-8254-818DFACF4EBB}" type="datetimeFigureOut">
              <a:rPr lang="en-NZ" smtClean="0"/>
              <a:t>10/12/2021</a:t>
            </a:fld>
            <a:endParaRPr lang="en-NZ"/>
          </a:p>
        </p:txBody>
      </p:sp>
      <p:sp>
        <p:nvSpPr>
          <p:cNvPr id="4" name="Footer Placeholder 3">
            <a:extLst>
              <a:ext uri="{FF2B5EF4-FFF2-40B4-BE49-F238E27FC236}">
                <a16:creationId xmlns:a16="http://schemas.microsoft.com/office/drawing/2014/main" id="{37A54FCC-853E-41E5-93B4-736B03D3D39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1DA56F43-98C5-4814-B047-072ED739485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0C9A166-A0E1-4ADA-B112-78BD280814A6}" type="slidenum">
              <a:rPr lang="en-NZ" smtClean="0"/>
              <a:t>‹#›</a:t>
            </a:fld>
            <a:endParaRPr lang="en-NZ"/>
          </a:p>
        </p:txBody>
      </p:sp>
    </p:spTree>
    <p:extLst>
      <p:ext uri="{BB962C8B-B14F-4D97-AF65-F5344CB8AC3E}">
        <p14:creationId xmlns:p14="http://schemas.microsoft.com/office/powerpoint/2010/main" val="355872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C1E78B-B4A6-4A74-B76C-AB8A8702CDAB}" type="datetimeFigureOut">
              <a:rPr lang="en-NZ" smtClean="0"/>
              <a:t>10/12/2021</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F56636-A463-4275-A701-5964E73C3AF2}" type="slidenum">
              <a:rPr lang="en-NZ" smtClean="0"/>
              <a:t>‹#›</a:t>
            </a:fld>
            <a:endParaRPr lang="en-NZ"/>
          </a:p>
        </p:txBody>
      </p:sp>
    </p:spTree>
    <p:extLst>
      <p:ext uri="{BB962C8B-B14F-4D97-AF65-F5344CB8AC3E}">
        <p14:creationId xmlns:p14="http://schemas.microsoft.com/office/powerpoint/2010/main" val="1984152341"/>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How we can support you.</a:t>
            </a:r>
            <a:endParaRPr lang="en-NZ"/>
          </a:p>
        </p:txBody>
      </p:sp>
      <p:sp>
        <p:nvSpPr>
          <p:cNvPr id="4" name="Slide Number Placeholder 3"/>
          <p:cNvSpPr>
            <a:spLocks noGrp="1"/>
          </p:cNvSpPr>
          <p:nvPr>
            <p:ph type="sldNum" sz="quarter" idx="5"/>
          </p:nvPr>
        </p:nvSpPr>
        <p:spPr/>
        <p:txBody>
          <a:bodyPr/>
          <a:lstStyle/>
          <a:p>
            <a:fld id="{63F56636-A463-4275-A701-5964E73C3AF2}" type="slidenum">
              <a:rPr lang="en-NZ" smtClean="0"/>
              <a:t>1</a:t>
            </a:fld>
            <a:endParaRPr lang="en-NZ"/>
          </a:p>
        </p:txBody>
      </p:sp>
    </p:spTree>
    <p:extLst>
      <p:ext uri="{BB962C8B-B14F-4D97-AF65-F5344CB8AC3E}">
        <p14:creationId xmlns:p14="http://schemas.microsoft.com/office/powerpoint/2010/main" val="380970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ACC only (not apply to AEP/TPA)</a:t>
            </a:r>
            <a:endParaRPr lang="en-NZ">
              <a:cs typeface="Calibri"/>
            </a:endParaRPr>
          </a:p>
          <a:p>
            <a:endParaRPr lang="en-NZ" sz="1350">
              <a:cs typeface="Calibri"/>
            </a:endParaRPr>
          </a:p>
          <a:p>
            <a:r>
              <a:rPr lang="en-NZ" sz="1350">
                <a:cs typeface="Calibri"/>
              </a:rPr>
              <a:t>Face to Face predominantly in the branch network across NZ. Regional based.</a:t>
            </a:r>
          </a:p>
          <a:p>
            <a:r>
              <a:rPr lang="en-NZ" sz="1350">
                <a:cs typeface="Calibri"/>
              </a:rPr>
              <a:t>Resource heavy.</a:t>
            </a:r>
          </a:p>
          <a:p>
            <a:r>
              <a:rPr lang="en-NZ" sz="1350">
                <a:cs typeface="Calibri"/>
              </a:rPr>
              <a:t>Outdated systems, processes and programmes.</a:t>
            </a:r>
          </a:p>
          <a:p>
            <a:r>
              <a:rPr lang="en-NZ" sz="1350">
                <a:cs typeface="Calibri"/>
              </a:rPr>
              <a:t>Case Management model essentially hadn't changed since 1974. Wasn't fit for purpose for present day</a:t>
            </a:r>
          </a:p>
        </p:txBody>
      </p:sp>
      <p:sp>
        <p:nvSpPr>
          <p:cNvPr id="4" name="Slide Number Placeholder 3"/>
          <p:cNvSpPr>
            <a:spLocks noGrp="1"/>
          </p:cNvSpPr>
          <p:nvPr>
            <p:ph type="sldNum" sz="quarter" idx="5"/>
          </p:nvPr>
        </p:nvSpPr>
        <p:spPr/>
        <p:txBody>
          <a:bodyPr/>
          <a:lstStyle/>
          <a:p>
            <a:fld id="{63F56636-A463-4275-A701-5964E73C3AF2}" type="slidenum">
              <a:rPr lang="en-NZ" smtClean="0"/>
              <a:t>14</a:t>
            </a:fld>
            <a:endParaRPr lang="en-NZ"/>
          </a:p>
        </p:txBody>
      </p:sp>
    </p:spTree>
    <p:extLst>
      <p:ext uri="{BB962C8B-B14F-4D97-AF65-F5344CB8AC3E}">
        <p14:creationId xmlns:p14="http://schemas.microsoft.com/office/powerpoint/2010/main" val="358907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t>ACC only (not apply to AEP/TPA)</a:t>
            </a:r>
            <a:endParaRPr lang="en-US" sz="1350"/>
          </a:p>
          <a:p>
            <a:r>
              <a:rPr lang="en-US" sz="1350">
                <a:cs typeface="Calibri"/>
              </a:rPr>
              <a:t>Partnered – very seriously injured. 1:1 at local branch.</a:t>
            </a:r>
            <a:endParaRPr lang="en-US"/>
          </a:p>
          <a:p>
            <a:r>
              <a:rPr lang="en-US" sz="1350">
                <a:cs typeface="Calibri"/>
              </a:rPr>
              <a:t>Supported – also 1:1. Services via the local branch. Very </a:t>
            </a:r>
            <a:r>
              <a:rPr lang="en-US" sz="1350" err="1">
                <a:cs typeface="Calibri"/>
              </a:rPr>
              <a:t>simalr</a:t>
            </a:r>
            <a:r>
              <a:rPr lang="en-US" sz="1350">
                <a:cs typeface="Calibri"/>
              </a:rPr>
              <a:t> to the old case mgt model.</a:t>
            </a:r>
          </a:p>
          <a:p>
            <a:r>
              <a:rPr lang="en-US" sz="1350">
                <a:cs typeface="Calibri"/>
              </a:rPr>
              <a:t>Assisted: Team of recovery assistants. No allocation of claims to our staff </a:t>
            </a:r>
            <a:r>
              <a:rPr lang="en-US" sz="1350" err="1">
                <a:cs typeface="Calibri"/>
              </a:rPr>
              <a:t>I.e</a:t>
            </a:r>
            <a:r>
              <a:rPr lang="en-US" sz="1350">
                <a:cs typeface="Calibri"/>
              </a:rPr>
              <a:t> no portfolios. Task based work flow. 5 hubs across NZ. No regional based claim allocations. Calls in a re picked up by call </a:t>
            </a:r>
            <a:r>
              <a:rPr lang="en-US" sz="1350" err="1">
                <a:cs typeface="Calibri"/>
              </a:rPr>
              <a:t>centre</a:t>
            </a:r>
            <a:r>
              <a:rPr lang="en-US" sz="1350">
                <a:cs typeface="Calibri"/>
              </a:rPr>
              <a:t> and triaged. Complex </a:t>
            </a:r>
            <a:r>
              <a:rPr lang="en-US" sz="1350" err="1">
                <a:cs typeface="Calibri"/>
              </a:rPr>
              <a:t>quiers</a:t>
            </a:r>
            <a:r>
              <a:rPr lang="en-US" sz="1350">
                <a:cs typeface="Calibri"/>
              </a:rPr>
              <a:t> will be transferred to assisted team members.  Proactive Welcome conversation to clients and most employers by </a:t>
            </a:r>
            <a:r>
              <a:rPr lang="en-US" sz="1350" err="1">
                <a:cs typeface="Calibri"/>
              </a:rPr>
              <a:t>assistesd</a:t>
            </a:r>
            <a:r>
              <a:rPr lang="en-US" sz="1350">
                <a:cs typeface="Calibri"/>
              </a:rPr>
              <a:t> staff. Regular check ins and significant milestones.</a:t>
            </a:r>
          </a:p>
          <a:p>
            <a:r>
              <a:rPr lang="en-US" sz="1350">
                <a:cs typeface="Calibri"/>
              </a:rPr>
              <a:t>Enabled: Self managed by clients. With MYACC the key platform. Clients, employer can still call </a:t>
            </a:r>
            <a:r>
              <a:rPr lang="en-US" sz="1350" err="1">
                <a:cs typeface="Calibri"/>
              </a:rPr>
              <a:t>call</a:t>
            </a:r>
            <a:r>
              <a:rPr lang="en-US" sz="1350">
                <a:cs typeface="Calibri"/>
              </a:rPr>
              <a:t> </a:t>
            </a:r>
            <a:r>
              <a:rPr lang="en-US" sz="1350" err="1">
                <a:cs typeface="Calibri"/>
              </a:rPr>
              <a:t>centre</a:t>
            </a:r>
            <a:r>
              <a:rPr lang="en-US" sz="1350">
                <a:cs typeface="Calibri"/>
              </a:rPr>
              <a:t>.</a:t>
            </a:r>
          </a:p>
          <a:p>
            <a:endParaRPr lang="en-US" sz="1350">
              <a:cs typeface="Calibri"/>
            </a:endParaRPr>
          </a:p>
          <a:p>
            <a:pPr>
              <a:lnSpc>
                <a:spcPct val="150000"/>
              </a:lnSpc>
              <a:spcBef>
                <a:spcPts val="1385"/>
              </a:spcBef>
            </a:pPr>
            <a:r>
              <a:rPr lang="en-NZ" sz="1350"/>
              <a:t>If in assisted – we should be completing the welcome </a:t>
            </a:r>
            <a:r>
              <a:rPr lang="en-NZ" sz="1350" err="1"/>
              <a:t>covo</a:t>
            </a:r>
            <a:r>
              <a:rPr lang="en-NZ" sz="1350"/>
              <a:t> with employee and you as the employer and check ins and major milestones.</a:t>
            </a:r>
            <a:endParaRPr lang="en-US" sz="1350"/>
          </a:p>
          <a:p>
            <a:pPr>
              <a:lnSpc>
                <a:spcPct val="150000"/>
              </a:lnSpc>
              <a:spcBef>
                <a:spcPts val="1385"/>
              </a:spcBef>
            </a:pPr>
            <a:r>
              <a:rPr lang="en-NZ" sz="1350"/>
              <a:t>If in doubt – call 0800101 996.</a:t>
            </a:r>
            <a:endParaRPr lang="en-US" sz="1350"/>
          </a:p>
        </p:txBody>
      </p:sp>
      <p:sp>
        <p:nvSpPr>
          <p:cNvPr id="4" name="Slide Number Placeholder 3"/>
          <p:cNvSpPr>
            <a:spLocks noGrp="1"/>
          </p:cNvSpPr>
          <p:nvPr>
            <p:ph type="sldNum" sz="quarter" idx="5"/>
          </p:nvPr>
        </p:nvSpPr>
        <p:spPr/>
        <p:txBody>
          <a:bodyPr/>
          <a:lstStyle/>
          <a:p>
            <a:fld id="{63F56636-A463-4275-A701-5964E73C3AF2}" type="slidenum">
              <a:rPr lang="en-NZ" smtClean="0"/>
              <a:t>15</a:t>
            </a:fld>
            <a:endParaRPr lang="en-NZ"/>
          </a:p>
        </p:txBody>
      </p:sp>
    </p:spTree>
    <p:extLst>
      <p:ext uri="{BB962C8B-B14F-4D97-AF65-F5344CB8AC3E}">
        <p14:creationId xmlns:p14="http://schemas.microsoft.com/office/powerpoint/2010/main" val="141598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Self Management at the use of digital platforms.</a:t>
            </a:r>
            <a:endParaRPr lang="en-NZ">
              <a:cs typeface="Calibri"/>
            </a:endParaRPr>
          </a:p>
          <a:p>
            <a:endParaRPr lang="en-NZ" sz="1350"/>
          </a:p>
          <a:p>
            <a:pPr marL="285750" indent="-285750">
              <a:buFont typeface="Symbol,Sans-Serif"/>
              <a:buChar char="•"/>
            </a:pPr>
            <a:r>
              <a:rPr lang="en-NZ" sz="1350"/>
              <a:t>MYACC:</a:t>
            </a:r>
            <a:endParaRPr lang="en-US" sz="1350"/>
          </a:p>
          <a:p>
            <a:pPr marL="285750" indent="-285750">
              <a:spcBef>
                <a:spcPts val="1000"/>
              </a:spcBef>
              <a:buFont typeface="Arial,Sans-Serif"/>
              <a:buChar char="•"/>
            </a:pPr>
            <a:r>
              <a:rPr lang="en-NZ" sz="1350" b="1"/>
              <a:t>Claim management</a:t>
            </a:r>
            <a:endParaRPr lang="en-US" sz="1350"/>
          </a:p>
          <a:p>
            <a:pPr marL="171450" indent="-171450">
              <a:spcBef>
                <a:spcPts val="1000"/>
              </a:spcBef>
              <a:buFont typeface="Arial,Sans-Serif"/>
              <a:buChar char="•"/>
            </a:pPr>
            <a:r>
              <a:rPr lang="en-NZ" sz="1350"/>
              <a:t>View and update personal information held in their profile</a:t>
            </a:r>
            <a:endParaRPr lang="en-US" sz="1350"/>
          </a:p>
          <a:p>
            <a:pPr marL="171450" indent="-171450">
              <a:spcBef>
                <a:spcPts val="1000"/>
              </a:spcBef>
              <a:buFont typeface="Arial,Sans-Serif"/>
              <a:buChar char="•"/>
            </a:pPr>
            <a:r>
              <a:rPr lang="en-NZ" sz="1350"/>
              <a:t>View and update details about their accident and diagnosis </a:t>
            </a:r>
            <a:endParaRPr lang="en-US" sz="1350"/>
          </a:p>
          <a:p>
            <a:pPr marL="171450" indent="-171450">
              <a:spcBef>
                <a:spcPts val="1000"/>
              </a:spcBef>
              <a:buFont typeface="Arial,Sans-Serif"/>
              <a:buChar char="•"/>
            </a:pPr>
            <a:r>
              <a:rPr lang="en-NZ" sz="1350"/>
              <a:t>View their timeline (progress on requests &amp; and action the client needs to take)</a:t>
            </a:r>
            <a:endParaRPr lang="en-US" sz="1350"/>
          </a:p>
          <a:p>
            <a:pPr marL="171450" indent="-171450">
              <a:spcBef>
                <a:spcPts val="1000"/>
              </a:spcBef>
              <a:buFont typeface="Arial,Sans-Serif"/>
              <a:buChar char="•"/>
            </a:pPr>
            <a:r>
              <a:rPr lang="en-NZ" sz="1350"/>
              <a:t>View their ACC Recovery team member and contact details</a:t>
            </a:r>
            <a:endParaRPr lang="en-US" sz="1350"/>
          </a:p>
          <a:p>
            <a:pPr marL="171450" indent="-171450">
              <a:spcBef>
                <a:spcPts val="1000"/>
              </a:spcBef>
              <a:buFont typeface="Arial,Sans-Serif"/>
              <a:buChar char="•"/>
            </a:pPr>
            <a:r>
              <a:rPr lang="en-NZ" sz="1350"/>
              <a:t>Clients can provide authority to collect medical records &amp; other information</a:t>
            </a:r>
            <a:endParaRPr lang="en-US" sz="1350"/>
          </a:p>
          <a:p>
            <a:pPr marL="171450" indent="-171450">
              <a:spcBef>
                <a:spcPts val="1000"/>
              </a:spcBef>
              <a:buFont typeface="Arial,Sans-Serif"/>
              <a:buChar char="•"/>
            </a:pPr>
            <a:r>
              <a:rPr lang="en-NZ" sz="1350"/>
              <a:t>Clients can accept their rights and responsibilities</a:t>
            </a:r>
            <a:endParaRPr lang="en-US" sz="1350"/>
          </a:p>
          <a:p>
            <a:pPr marL="171450" indent="-171450">
              <a:spcBef>
                <a:spcPts val="1000"/>
              </a:spcBef>
              <a:buFont typeface="Arial,Sans-Serif"/>
              <a:buChar char="•"/>
            </a:pPr>
            <a:r>
              <a:rPr lang="en-NZ" sz="1350"/>
              <a:t>Maintain notification preferences</a:t>
            </a:r>
            <a:endParaRPr lang="en-US" sz="1350"/>
          </a:p>
          <a:p>
            <a:pPr marL="171450" indent="-171450">
              <a:spcBef>
                <a:spcPts val="1000"/>
              </a:spcBef>
              <a:buFont typeface="Arial,Sans-Serif"/>
              <a:buChar char="•"/>
            </a:pPr>
            <a:r>
              <a:rPr lang="en-NZ" sz="1350"/>
              <a:t>Request a Pre-employment check (PEC) report</a:t>
            </a:r>
          </a:p>
          <a:p>
            <a:pPr marL="171450" indent="-171450">
              <a:spcBef>
                <a:spcPts val="1000"/>
              </a:spcBef>
              <a:buFont typeface="Arial,Sans-Serif"/>
              <a:buChar char="•"/>
            </a:pPr>
            <a:endParaRPr lang="en-NZ"/>
          </a:p>
          <a:p>
            <a:pPr marL="285750" indent="-285750">
              <a:spcBef>
                <a:spcPts val="1000"/>
              </a:spcBef>
              <a:buFont typeface="Arial,Sans-Serif"/>
              <a:buChar char="•"/>
            </a:pPr>
            <a:r>
              <a:rPr lang="en-NZ" sz="1350" b="1"/>
              <a:t>Weekly Compensation</a:t>
            </a:r>
            <a:endParaRPr lang="en-US" sz="1350"/>
          </a:p>
          <a:p>
            <a:pPr marL="171450" indent="-171450">
              <a:spcBef>
                <a:spcPts val="1000"/>
              </a:spcBef>
              <a:buFont typeface="Arial,Sans-Serif"/>
              <a:buChar char="•"/>
            </a:pPr>
            <a:r>
              <a:rPr lang="en-NZ" sz="1350"/>
              <a:t>Apply for Weekly Compensation</a:t>
            </a:r>
            <a:endParaRPr lang="en-US" sz="1350"/>
          </a:p>
          <a:p>
            <a:pPr marL="171450" indent="-171450">
              <a:spcBef>
                <a:spcPts val="1000"/>
              </a:spcBef>
              <a:buFont typeface="Arial,Sans-Serif"/>
              <a:buChar char="•"/>
            </a:pPr>
            <a:r>
              <a:rPr lang="en-NZ" sz="1350"/>
              <a:t>View information about past and upcoming payments</a:t>
            </a:r>
            <a:endParaRPr lang="en-US" sz="1350"/>
          </a:p>
          <a:p>
            <a:pPr marL="171450" indent="-171450">
              <a:spcBef>
                <a:spcPts val="1000"/>
              </a:spcBef>
              <a:buFont typeface="Arial,Sans-Serif"/>
              <a:buChar char="•"/>
            </a:pPr>
            <a:r>
              <a:rPr lang="en-NZ" sz="1350"/>
              <a:t>Update their bank account, tax code, and IRD number</a:t>
            </a:r>
            <a:endParaRPr lang="en-US" sz="1350"/>
          </a:p>
          <a:p>
            <a:pPr marL="171450" indent="-171450">
              <a:spcBef>
                <a:spcPts val="1000"/>
              </a:spcBef>
              <a:buFont typeface="Arial,Sans-Serif"/>
              <a:buChar char="•"/>
            </a:pPr>
            <a:r>
              <a:rPr lang="en-NZ" sz="1350"/>
              <a:t>Tell ACC how many hours they’ve worked (for Abatement)</a:t>
            </a:r>
            <a:endParaRPr lang="en-US" sz="1350"/>
          </a:p>
          <a:p>
            <a:pPr marL="171450" indent="-171450">
              <a:spcBef>
                <a:spcPts val="1000"/>
              </a:spcBef>
              <a:buFont typeface="Arial,Sans-Serif"/>
              <a:buChar char="•"/>
            </a:pPr>
            <a:r>
              <a:rPr lang="en-NZ" sz="1350"/>
              <a:t>View their Medical Certificate expiry date</a:t>
            </a:r>
            <a:endParaRPr lang="en-US" sz="1350"/>
          </a:p>
          <a:p>
            <a:pPr marL="171450" indent="-171450">
              <a:spcBef>
                <a:spcPts val="1000"/>
              </a:spcBef>
              <a:buFont typeface="Arial,Sans-Serif"/>
              <a:buChar char="•"/>
            </a:pPr>
            <a:r>
              <a:rPr lang="en-NZ" sz="1350"/>
              <a:t>Upload Medical Certificates</a:t>
            </a:r>
          </a:p>
          <a:p>
            <a:pPr marL="171450" indent="-171450">
              <a:spcBef>
                <a:spcPts val="1000"/>
              </a:spcBef>
              <a:buFont typeface="Arial,Sans-Serif"/>
              <a:buChar char="•"/>
            </a:pPr>
            <a:endParaRPr lang="en-NZ" sz="1350">
              <a:cs typeface="Calibri"/>
            </a:endParaRPr>
          </a:p>
          <a:p>
            <a:pPr marL="285750" indent="-285750">
              <a:spcBef>
                <a:spcPts val="1000"/>
              </a:spcBef>
              <a:buFont typeface="Arial,Sans-Serif"/>
              <a:buChar char="•"/>
            </a:pPr>
            <a:r>
              <a:rPr lang="en-NZ" sz="1350" b="1"/>
              <a:t>Other help</a:t>
            </a:r>
            <a:endParaRPr lang="en-US" sz="1350"/>
          </a:p>
          <a:p>
            <a:pPr marL="171450" indent="-171450">
              <a:spcBef>
                <a:spcPts val="1000"/>
              </a:spcBef>
              <a:buFont typeface="Arial,Sans-Serif"/>
              <a:buChar char="•"/>
            </a:pPr>
            <a:r>
              <a:rPr lang="en-NZ" sz="1350"/>
              <a:t>Chat Bot – for log in and registration support prior to logging in</a:t>
            </a:r>
            <a:endParaRPr lang="en-US" sz="1350"/>
          </a:p>
          <a:p>
            <a:pPr marL="171450" indent="-171450">
              <a:spcBef>
                <a:spcPts val="1000"/>
              </a:spcBef>
              <a:buFont typeface="Arial,Sans-Serif"/>
              <a:buChar char="•"/>
            </a:pPr>
            <a:r>
              <a:rPr lang="en-NZ" sz="1350"/>
              <a:t>Live Support – Support from Client Contact Centre for client questions after they log in </a:t>
            </a:r>
            <a:endParaRPr lang="en-NZ" sz="1350">
              <a:cs typeface="Calibri"/>
            </a:endParaRPr>
          </a:p>
          <a:p>
            <a:pPr marL="171450" indent="-171450">
              <a:spcBef>
                <a:spcPts val="1000"/>
              </a:spcBef>
              <a:buFont typeface="Arial,Sans-Serif"/>
              <a:buChar char="•"/>
            </a:pPr>
            <a:endParaRPr lang="en-NZ" sz="1350">
              <a:cs typeface="Calibri"/>
            </a:endParaRPr>
          </a:p>
          <a:p>
            <a:endParaRPr lang="en-NZ" sz="1350">
              <a:cs typeface="Calibri"/>
            </a:endParaRPr>
          </a:p>
          <a:p>
            <a:r>
              <a:rPr lang="en-NZ" sz="1350">
                <a:cs typeface="Calibri"/>
              </a:rPr>
              <a:t>MYACC4B currently:</a:t>
            </a:r>
          </a:p>
          <a:p>
            <a:pPr marL="285750" indent="-285750">
              <a:buFont typeface="Arial"/>
              <a:buChar char="•"/>
            </a:pPr>
            <a:r>
              <a:rPr lang="en-NZ" sz="1350"/>
              <a:t>Update your contact and business details to get the correct invoice first time</a:t>
            </a:r>
            <a:endParaRPr lang="en-NZ" sz="1350">
              <a:cs typeface="Calibri"/>
            </a:endParaRPr>
          </a:p>
          <a:p>
            <a:pPr marL="285750" indent="-285750">
              <a:buFont typeface="Arial"/>
              <a:buChar char="•"/>
            </a:pPr>
            <a:r>
              <a:rPr lang="en-NZ" sz="1350"/>
              <a:t>Download your invoices</a:t>
            </a:r>
            <a:endParaRPr lang="en-NZ" sz="1350">
              <a:cs typeface="Calibri"/>
            </a:endParaRPr>
          </a:p>
          <a:p>
            <a:pPr marL="285750" indent="-285750">
              <a:buFont typeface="Arial"/>
              <a:buChar char="•"/>
            </a:pPr>
            <a:r>
              <a:rPr lang="en-NZ" sz="1350"/>
              <a:t>Check what you owe and pay by credit card, online payment or direct debit</a:t>
            </a:r>
            <a:endParaRPr lang="en-NZ" sz="1350">
              <a:cs typeface="Calibri"/>
            </a:endParaRPr>
          </a:p>
          <a:p>
            <a:pPr marL="285750" indent="-285750">
              <a:buFont typeface="Arial"/>
              <a:buChar char="•"/>
            </a:pPr>
            <a:r>
              <a:rPr lang="en-NZ" sz="1350"/>
              <a:t>See your work-related employee claims and costs covered by ACC</a:t>
            </a:r>
            <a:endParaRPr lang="en-NZ" sz="1350">
              <a:cs typeface="Calibri"/>
            </a:endParaRPr>
          </a:p>
          <a:p>
            <a:pPr marL="285750" indent="-285750">
              <a:buFont typeface="Arial"/>
              <a:buChar char="•"/>
            </a:pPr>
            <a:r>
              <a:rPr lang="en-NZ" sz="1350"/>
              <a:t>See subsidies your business is eligible for</a:t>
            </a:r>
            <a:endParaRPr lang="en-NZ" sz="1350">
              <a:cs typeface="Calibri"/>
            </a:endParaRPr>
          </a:p>
          <a:p>
            <a:pPr marL="285750" indent="-285750">
              <a:buFont typeface="Arial"/>
              <a:buChar char="•"/>
            </a:pPr>
            <a:r>
              <a:rPr lang="en-NZ" sz="1350"/>
              <a:t>View a timeline of your transaction history</a:t>
            </a:r>
            <a:endParaRPr lang="en-NZ" sz="1350">
              <a:cs typeface="Calibri"/>
            </a:endParaRPr>
          </a:p>
          <a:p>
            <a:endParaRPr lang="en-NZ" sz="1350">
              <a:cs typeface="Calibri"/>
            </a:endParaRPr>
          </a:p>
          <a:p>
            <a:r>
              <a:rPr lang="en-US" sz="1350"/>
              <a:t>Points looking to be included in </a:t>
            </a:r>
            <a:r>
              <a:rPr lang="en-US" sz="1350" err="1"/>
              <a:t>MyACC</a:t>
            </a:r>
            <a:r>
              <a:rPr lang="en-US" sz="1350"/>
              <a:t> for Business (under a role specific delegation for access) are:</a:t>
            </a:r>
            <a:endParaRPr lang="en-US" sz="1350">
              <a:cs typeface="Calibri"/>
            </a:endParaRPr>
          </a:p>
          <a:p>
            <a:endParaRPr lang="en-US"/>
          </a:p>
          <a:p>
            <a:r>
              <a:rPr lang="en-NZ" sz="1350"/>
              <a:t>Indicators that we are looking to include are (in priority order – first 3 appear through , others will hopefully be rolled out later)</a:t>
            </a:r>
            <a:endParaRPr lang="en-US" sz="1350"/>
          </a:p>
          <a:p>
            <a:endParaRPr lang="en-NZ"/>
          </a:p>
          <a:p>
            <a:pPr marL="285750" indent="-285750">
              <a:buFont typeface="Symbol,Sans-Serif"/>
              <a:buChar char="•"/>
            </a:pPr>
            <a:r>
              <a:rPr lang="en-NZ" sz="1350"/>
              <a:t>Medical incapacity Date ranges – end/start date</a:t>
            </a:r>
            <a:endParaRPr lang="en-US" sz="1350"/>
          </a:p>
          <a:p>
            <a:pPr marL="285750" indent="-285750">
              <a:buFont typeface="Symbol,Sans-Serif"/>
              <a:buChar char="•"/>
            </a:pPr>
            <a:r>
              <a:rPr lang="en-NZ" sz="1350"/>
              <a:t>Status: Fit for Selected/ Fully Unfit</a:t>
            </a:r>
            <a:endParaRPr lang="en-US" sz="1350"/>
          </a:p>
          <a:p>
            <a:pPr marL="285750" indent="-285750">
              <a:buFont typeface="Symbol,Sans-Serif"/>
              <a:buChar char="•"/>
            </a:pPr>
            <a:r>
              <a:rPr lang="en-NZ" sz="1350"/>
              <a:t>If Fit for Selected work what are the restrictions on the med cert </a:t>
            </a:r>
            <a:endParaRPr lang="en-US" sz="1350"/>
          </a:p>
          <a:p>
            <a:pPr marL="285750" indent="-285750">
              <a:buFont typeface="Symbol,Sans-Serif"/>
              <a:buChar char="•"/>
            </a:pPr>
            <a:r>
              <a:rPr lang="en-NZ" sz="1350"/>
              <a:t>Weekly Comp Days duration</a:t>
            </a:r>
            <a:endParaRPr lang="en-US" sz="1350"/>
          </a:p>
          <a:p>
            <a:pPr marL="285750" indent="-285750">
              <a:buFont typeface="Symbol,Sans-Serif"/>
              <a:buChar char="•"/>
            </a:pPr>
            <a:r>
              <a:rPr lang="en-NZ" sz="1350"/>
              <a:t>DOFI (Date of First Incapacity) date</a:t>
            </a:r>
            <a:endParaRPr lang="en-US" sz="1350"/>
          </a:p>
          <a:p>
            <a:pPr marL="285750" indent="-285750">
              <a:buFont typeface="Symbol,Sans-Serif"/>
              <a:buChar char="•"/>
            </a:pPr>
            <a:r>
              <a:rPr lang="en-NZ" sz="1350"/>
              <a:t>Stream - Enabled/Assisted/Support – for future click through direct email to the correct queue, where employers can add additional info to the team e.g. suitable duties, job description</a:t>
            </a:r>
            <a:endParaRPr lang="en-US" sz="1350"/>
          </a:p>
          <a:p>
            <a:pPr marL="285750" indent="-285750">
              <a:buFont typeface="Symbol,Sans-Serif"/>
              <a:buChar char="•"/>
            </a:pPr>
            <a:r>
              <a:rPr lang="en-NZ" sz="1350"/>
              <a:t>Claim notification letter - live time generation through to MYACC4B from EOS</a:t>
            </a:r>
            <a:endParaRPr lang="en-NZ" sz="1350">
              <a:cs typeface="Calibri"/>
            </a:endParaRPr>
          </a:p>
          <a:p>
            <a:pPr marL="285750" indent="-285750">
              <a:buFont typeface="Symbol,Sans-Serif"/>
              <a:buChar char="•"/>
            </a:pPr>
            <a:endParaRPr lang="en-NZ" sz="1350">
              <a:cs typeface="Calibri"/>
            </a:endParaRPr>
          </a:p>
          <a:p>
            <a:pPr marL="285750" indent="-285750">
              <a:spcBef>
                <a:spcPts val="1000"/>
              </a:spcBef>
              <a:buFont typeface="Arial"/>
              <a:buChar char="•"/>
            </a:pPr>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16</a:t>
            </a:fld>
            <a:endParaRPr lang="en-NZ"/>
          </a:p>
        </p:txBody>
      </p:sp>
    </p:spTree>
    <p:extLst>
      <p:ext uri="{BB962C8B-B14F-4D97-AF65-F5344CB8AC3E}">
        <p14:creationId xmlns:p14="http://schemas.microsoft.com/office/powerpoint/2010/main" val="3930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MYACC4B </a:t>
            </a:r>
            <a:r>
              <a:rPr lang="en-NZ" sz="1350" err="1">
                <a:cs typeface="Calibri"/>
              </a:rPr>
              <a:t>currenlty</a:t>
            </a:r>
            <a:r>
              <a:rPr lang="en-NZ" sz="1350">
                <a:cs typeface="Calibri"/>
              </a:rPr>
              <a:t>:</a:t>
            </a:r>
          </a:p>
          <a:p>
            <a:pPr marL="285750" indent="-285750">
              <a:buFont typeface="Arial"/>
              <a:buChar char="•"/>
            </a:pPr>
            <a:r>
              <a:rPr lang="en-NZ" sz="1350"/>
              <a:t>Update your contact and business details to get the correct invoice first time</a:t>
            </a:r>
            <a:endParaRPr lang="en-NZ" sz="1350">
              <a:cs typeface="Calibri"/>
            </a:endParaRPr>
          </a:p>
          <a:p>
            <a:pPr marL="285750" indent="-285750">
              <a:buFont typeface="Arial"/>
              <a:buChar char="•"/>
            </a:pPr>
            <a:r>
              <a:rPr lang="en-NZ" sz="1350"/>
              <a:t>Download your invoices</a:t>
            </a:r>
            <a:endParaRPr lang="en-NZ" sz="1350">
              <a:cs typeface="Calibri"/>
            </a:endParaRPr>
          </a:p>
          <a:p>
            <a:pPr marL="285750" indent="-285750">
              <a:buFont typeface="Arial"/>
              <a:buChar char="•"/>
            </a:pPr>
            <a:r>
              <a:rPr lang="en-NZ" sz="1350"/>
              <a:t>Check what you owe and pay by credit card, online payment or direct debit</a:t>
            </a:r>
            <a:endParaRPr lang="en-NZ" sz="1350">
              <a:cs typeface="Calibri"/>
            </a:endParaRPr>
          </a:p>
          <a:p>
            <a:pPr marL="285750" indent="-285750">
              <a:buFont typeface="Arial"/>
              <a:buChar char="•"/>
            </a:pPr>
            <a:r>
              <a:rPr lang="en-NZ" sz="1350"/>
              <a:t>See your work-related employee claims and costs covered by ACC</a:t>
            </a:r>
            <a:endParaRPr lang="en-NZ" sz="1350">
              <a:cs typeface="Calibri"/>
            </a:endParaRPr>
          </a:p>
          <a:p>
            <a:pPr marL="285750" indent="-285750">
              <a:buFont typeface="Arial"/>
              <a:buChar char="•"/>
            </a:pPr>
            <a:r>
              <a:rPr lang="en-NZ" sz="1350"/>
              <a:t>See subsidies your business is eligible for</a:t>
            </a:r>
            <a:endParaRPr lang="en-NZ" sz="1350">
              <a:cs typeface="Calibri"/>
            </a:endParaRPr>
          </a:p>
          <a:p>
            <a:pPr marL="285750" indent="-285750">
              <a:buFont typeface="Arial"/>
              <a:buChar char="•"/>
            </a:pPr>
            <a:r>
              <a:rPr lang="en-NZ" sz="1350"/>
              <a:t>View a timeline of your transaction history</a:t>
            </a:r>
            <a:endParaRPr lang="en-NZ" sz="1350">
              <a:cs typeface="Calibri"/>
            </a:endParaRPr>
          </a:p>
          <a:p>
            <a:endParaRPr lang="en-NZ" sz="1350">
              <a:cs typeface="Calibri"/>
            </a:endParaRPr>
          </a:p>
          <a:p>
            <a:r>
              <a:rPr lang="en-US" sz="1350"/>
              <a:t>Points looking to be included in </a:t>
            </a:r>
            <a:r>
              <a:rPr lang="en-US" sz="1350" err="1"/>
              <a:t>MyACC</a:t>
            </a:r>
            <a:r>
              <a:rPr lang="en-US" sz="1350"/>
              <a:t> for Business (under a role specific delegation for access) are:</a:t>
            </a:r>
            <a:endParaRPr lang="en-US" sz="1350">
              <a:cs typeface="Calibri"/>
            </a:endParaRPr>
          </a:p>
          <a:p>
            <a:endParaRPr lang="en-US" sz="1200"/>
          </a:p>
          <a:p>
            <a:r>
              <a:rPr lang="en-NZ" sz="1350"/>
              <a:t>Indicators that we are looking to include are (in priority order):</a:t>
            </a:r>
            <a:endParaRPr lang="en-US" sz="1350"/>
          </a:p>
          <a:p>
            <a:endParaRPr lang="en-NZ" sz="1200"/>
          </a:p>
          <a:p>
            <a:pPr marL="285750" indent="-285750">
              <a:buFont typeface="Symbol,Sans-Serif"/>
              <a:buChar char="•"/>
            </a:pPr>
            <a:r>
              <a:rPr lang="en-NZ" sz="1350"/>
              <a:t>Medical incapacity Date ranges – end/start date</a:t>
            </a:r>
            <a:endParaRPr lang="en-US" sz="1350"/>
          </a:p>
          <a:p>
            <a:pPr marL="285750" indent="-285750">
              <a:buFont typeface="Symbol,Sans-Serif"/>
              <a:buChar char="•"/>
            </a:pPr>
            <a:r>
              <a:rPr lang="en-NZ" sz="1350"/>
              <a:t>Status: Fit for Selected/ Fully Unfit</a:t>
            </a:r>
            <a:endParaRPr lang="en-US" sz="1350"/>
          </a:p>
          <a:p>
            <a:pPr marL="285750" indent="-285750">
              <a:buFont typeface="Symbol,Sans-Serif"/>
              <a:buChar char="•"/>
            </a:pPr>
            <a:r>
              <a:rPr lang="en-NZ" sz="1350"/>
              <a:t>If Fit for Selected work what are the restrictions on the med cert </a:t>
            </a:r>
            <a:endParaRPr lang="en-US" sz="1350"/>
          </a:p>
          <a:p>
            <a:pPr marL="285750" indent="-285750">
              <a:buFont typeface="Symbol,Sans-Serif"/>
              <a:buChar char="•"/>
            </a:pPr>
            <a:r>
              <a:rPr lang="en-NZ" sz="1350"/>
              <a:t>Weekly Comp Days duration</a:t>
            </a:r>
            <a:endParaRPr lang="en-US" sz="1350"/>
          </a:p>
          <a:p>
            <a:pPr marL="285750" indent="-285750">
              <a:buFont typeface="Symbol,Sans-Serif"/>
              <a:buChar char="•"/>
            </a:pPr>
            <a:r>
              <a:rPr lang="en-NZ" sz="1350"/>
              <a:t>DOFI (Date of First Incapacity) date</a:t>
            </a:r>
            <a:endParaRPr lang="en-US" sz="1350"/>
          </a:p>
          <a:p>
            <a:pPr marL="285750" indent="-285750">
              <a:buFont typeface="Symbol,Sans-Serif"/>
              <a:buChar char="•"/>
            </a:pPr>
            <a:r>
              <a:rPr lang="en-NZ" sz="1350"/>
              <a:t>Stream - Enabled/Assisted/Support – for future click through direct email to the correct queue, where employers can add additional info to the team e.g. suitable duties, job description</a:t>
            </a:r>
            <a:endParaRPr lang="en-US" sz="1350"/>
          </a:p>
          <a:p>
            <a:pPr marL="285750" indent="-285750">
              <a:buFont typeface="Symbol,Sans-Serif"/>
              <a:buChar char="•"/>
            </a:pPr>
            <a:r>
              <a:rPr lang="en-NZ" sz="1350"/>
              <a:t>Claim notification letter - live time generation through to MYACC4B from EOS</a:t>
            </a:r>
            <a:endParaRPr lang="en-NZ" sz="1350">
              <a:cs typeface="Calibri"/>
            </a:endParaRPr>
          </a:p>
          <a:p>
            <a:pPr marL="285750" indent="-285750">
              <a:buFont typeface="Symbol,Sans-Serif"/>
              <a:buChar char="•"/>
            </a:pPr>
            <a:endParaRPr lang="en-NZ" sz="1350">
              <a:cs typeface="Calibri"/>
            </a:endParaRPr>
          </a:p>
          <a:p>
            <a:pPr marL="285750" indent="-285750">
              <a:buFont typeface="Symbol,Sans-Serif"/>
              <a:buChar char="•"/>
            </a:pPr>
            <a:r>
              <a:rPr lang="en-NZ" sz="1350">
                <a:cs typeface="Calibri"/>
              </a:rPr>
              <a:t>MYACC:</a:t>
            </a:r>
          </a:p>
          <a:p>
            <a:pPr marL="285750" indent="-285750">
              <a:buFont typeface="Symbol,Sans-Serif"/>
              <a:buChar char="•"/>
            </a:pPr>
            <a:endParaRPr lang="en-NZ" sz="1350"/>
          </a:p>
          <a:p>
            <a:pPr marL="285750" indent="-285750">
              <a:lnSpc>
                <a:spcPct val="120000"/>
              </a:lnSpc>
              <a:spcBef>
                <a:spcPts val="877"/>
              </a:spcBef>
              <a:buFont typeface="Arial"/>
              <a:buChar char="•"/>
            </a:pPr>
            <a:r>
              <a:rPr lang="en-NZ" sz="1350"/>
              <a:t>ACC automatically invites clients to register for </a:t>
            </a:r>
            <a:r>
              <a:rPr lang="en-NZ" sz="1350" err="1"/>
              <a:t>MyACC</a:t>
            </a:r>
            <a:r>
              <a:rPr lang="en-NZ" sz="1350"/>
              <a:t> when a client’s claim is assigned to a Recovery stream, and if:</a:t>
            </a:r>
            <a:endParaRPr lang="en-US" sz="1350"/>
          </a:p>
          <a:p>
            <a:pPr marL="250190" indent="-250190">
              <a:lnSpc>
                <a:spcPct val="120000"/>
              </a:lnSpc>
              <a:spcBef>
                <a:spcPts val="877"/>
              </a:spcBef>
              <a:buFont typeface="Arial,Sans-Serif"/>
              <a:buChar char="•"/>
            </a:pPr>
            <a:r>
              <a:rPr lang="en-NZ" sz="1350"/>
              <a:t>the client or claim is not on the exclusions list</a:t>
            </a:r>
            <a:endParaRPr lang="en-US" sz="1350"/>
          </a:p>
          <a:p>
            <a:pPr marL="250190" indent="-250190">
              <a:lnSpc>
                <a:spcPct val="120000"/>
              </a:lnSpc>
              <a:spcBef>
                <a:spcPts val="877"/>
              </a:spcBef>
              <a:buFont typeface="Arial,Sans-Serif"/>
              <a:buChar char="•"/>
            </a:pPr>
            <a:r>
              <a:rPr lang="en-NZ" sz="1350"/>
              <a:t>The client has a </a:t>
            </a:r>
            <a:r>
              <a:rPr lang="en-NZ" sz="1350" b="1"/>
              <a:t>valid email address or mobile phone number</a:t>
            </a:r>
            <a:endParaRPr lang="en-US" sz="1350"/>
          </a:p>
          <a:p>
            <a:pPr marL="250190" indent="-250190">
              <a:lnSpc>
                <a:spcPct val="120000"/>
              </a:lnSpc>
              <a:spcBef>
                <a:spcPts val="877"/>
              </a:spcBef>
              <a:buFont typeface="Arial,Sans-Serif"/>
              <a:buChar char="•"/>
            </a:pPr>
            <a:endParaRPr lang="en-NZ" sz="1350" b="1">
              <a:cs typeface="Calibri"/>
            </a:endParaRPr>
          </a:p>
          <a:p>
            <a:pPr marL="285750" indent="-285750">
              <a:spcBef>
                <a:spcPts val="877"/>
              </a:spcBef>
              <a:buFont typeface="Arial"/>
              <a:buChar char="•"/>
            </a:pPr>
            <a:r>
              <a:rPr lang="en-NZ" sz="1350" b="1"/>
              <a:t>Claim management</a:t>
            </a:r>
            <a:endParaRPr lang="en-US" sz="1350"/>
          </a:p>
          <a:p>
            <a:pPr marL="149860" indent="-149860">
              <a:spcBef>
                <a:spcPts val="877"/>
              </a:spcBef>
              <a:buFont typeface="Arial,Sans-Serif"/>
              <a:buChar char="•"/>
            </a:pPr>
            <a:r>
              <a:rPr lang="en-NZ" sz="1350"/>
              <a:t>View and update personal information held in their profile</a:t>
            </a:r>
            <a:endParaRPr lang="en-US" sz="1350"/>
          </a:p>
          <a:p>
            <a:pPr marL="149860" indent="-149860">
              <a:spcBef>
                <a:spcPts val="877"/>
              </a:spcBef>
              <a:buFont typeface="Arial,Sans-Serif"/>
              <a:buChar char="•"/>
            </a:pPr>
            <a:r>
              <a:rPr lang="en-NZ" sz="1350"/>
              <a:t>View and update details about their accident and diagnosis </a:t>
            </a:r>
            <a:endParaRPr lang="en-NZ" sz="1350">
              <a:cs typeface="Calibri"/>
            </a:endParaRPr>
          </a:p>
          <a:p>
            <a:pPr marL="149860" indent="-149860">
              <a:spcBef>
                <a:spcPts val="877"/>
              </a:spcBef>
              <a:buFont typeface="Arial,Sans-Serif"/>
              <a:buChar char="•"/>
            </a:pPr>
            <a:r>
              <a:rPr lang="en-NZ" sz="1350"/>
              <a:t>View their timeline (progress on requests &amp; and action the client needs to take)</a:t>
            </a:r>
            <a:endParaRPr lang="en-US" sz="1350"/>
          </a:p>
          <a:p>
            <a:pPr marL="149860" indent="-149860">
              <a:spcBef>
                <a:spcPts val="877"/>
              </a:spcBef>
              <a:buFont typeface="Arial,Sans-Serif"/>
              <a:buChar char="•"/>
            </a:pPr>
            <a:r>
              <a:rPr lang="en-NZ" sz="1350"/>
              <a:t>View their ACC Recovery team member and contact details</a:t>
            </a:r>
            <a:endParaRPr lang="en-US" sz="1350"/>
          </a:p>
          <a:p>
            <a:pPr marL="149860" indent="-149860">
              <a:spcBef>
                <a:spcPts val="877"/>
              </a:spcBef>
              <a:buFont typeface="Arial,Sans-Serif"/>
              <a:buChar char="•"/>
            </a:pPr>
            <a:r>
              <a:rPr lang="en-NZ" sz="1350"/>
              <a:t>Clients can provide authority to collect medical records &amp; other information</a:t>
            </a:r>
            <a:endParaRPr lang="en-US" sz="1350"/>
          </a:p>
          <a:p>
            <a:pPr marL="149860" indent="-149860">
              <a:spcBef>
                <a:spcPts val="877"/>
              </a:spcBef>
              <a:buFont typeface="Arial,Sans-Serif"/>
              <a:buChar char="•"/>
            </a:pPr>
            <a:r>
              <a:rPr lang="en-NZ" sz="1350"/>
              <a:t>Clients can accept their rights and responsibilities</a:t>
            </a:r>
            <a:endParaRPr lang="en-US" sz="1350"/>
          </a:p>
          <a:p>
            <a:pPr marL="149860" indent="-149860">
              <a:spcBef>
                <a:spcPts val="877"/>
              </a:spcBef>
              <a:buFont typeface="Arial,Sans-Serif"/>
              <a:buChar char="•"/>
            </a:pPr>
            <a:r>
              <a:rPr lang="en-NZ" sz="1350"/>
              <a:t>Maintain notification preferences</a:t>
            </a:r>
            <a:endParaRPr lang="en-US" sz="1350"/>
          </a:p>
          <a:p>
            <a:pPr marL="149860" indent="-149860">
              <a:spcBef>
                <a:spcPts val="877"/>
              </a:spcBef>
              <a:buFont typeface="Arial,Sans-Serif"/>
              <a:buChar char="•"/>
            </a:pPr>
            <a:r>
              <a:rPr lang="en-NZ" sz="1350"/>
              <a:t>Request a Pre-employment check (PEC) report</a:t>
            </a:r>
            <a:endParaRPr lang="en-US" sz="1350"/>
          </a:p>
          <a:p>
            <a:pPr marL="285750" indent="-285750">
              <a:spcBef>
                <a:spcPts val="1000"/>
              </a:spcBef>
              <a:buFont typeface="Arial"/>
              <a:buChar char="•"/>
            </a:pPr>
            <a:r>
              <a:rPr lang="en-NZ" sz="1350" b="1"/>
              <a:t>Weekly Compensation</a:t>
            </a:r>
            <a:endParaRPr lang="en-US" sz="1350"/>
          </a:p>
          <a:p>
            <a:pPr marL="149860" indent="-149860">
              <a:spcBef>
                <a:spcPts val="1000"/>
              </a:spcBef>
              <a:buFont typeface="Arial,Sans-Serif"/>
              <a:buChar char="•"/>
            </a:pPr>
            <a:r>
              <a:rPr lang="en-NZ" sz="1350"/>
              <a:t>Apply for Weekly Compensation</a:t>
            </a:r>
            <a:endParaRPr lang="en-US" sz="1350"/>
          </a:p>
          <a:p>
            <a:pPr marL="149860" indent="-149860">
              <a:spcBef>
                <a:spcPts val="1000"/>
              </a:spcBef>
              <a:buFont typeface="Arial,Sans-Serif"/>
              <a:buChar char="•"/>
            </a:pPr>
            <a:r>
              <a:rPr lang="en-NZ" sz="1350"/>
              <a:t>View information about past and upcoming payments</a:t>
            </a:r>
            <a:endParaRPr lang="en-US" sz="1350"/>
          </a:p>
          <a:p>
            <a:pPr marL="149860" indent="-149860">
              <a:spcBef>
                <a:spcPts val="1000"/>
              </a:spcBef>
              <a:buFont typeface="Arial,Sans-Serif"/>
              <a:buChar char="•"/>
            </a:pPr>
            <a:r>
              <a:rPr lang="en-NZ" sz="1350"/>
              <a:t>Update their bank account, tax code, and IRD number</a:t>
            </a:r>
            <a:endParaRPr lang="en-US" sz="1350"/>
          </a:p>
          <a:p>
            <a:pPr marL="149860" indent="-149860">
              <a:spcBef>
                <a:spcPts val="1000"/>
              </a:spcBef>
              <a:buFont typeface="Arial,Sans-Serif"/>
              <a:buChar char="•"/>
            </a:pPr>
            <a:r>
              <a:rPr lang="en-NZ" sz="1350"/>
              <a:t>Tell ACC how many hours they’ve worked (for Abatement)</a:t>
            </a:r>
            <a:endParaRPr lang="en-US" sz="1350"/>
          </a:p>
          <a:p>
            <a:pPr marL="149860" indent="-149860">
              <a:spcBef>
                <a:spcPts val="1000"/>
              </a:spcBef>
              <a:buFont typeface="Arial,Sans-Serif"/>
              <a:buChar char="•"/>
            </a:pPr>
            <a:r>
              <a:rPr lang="en-NZ" sz="1350"/>
              <a:t>View their Medical Certificate expiry date</a:t>
            </a:r>
            <a:endParaRPr lang="en-US" sz="1350"/>
          </a:p>
          <a:p>
            <a:pPr marL="149860" indent="-149860">
              <a:spcBef>
                <a:spcPts val="1000"/>
              </a:spcBef>
              <a:buFont typeface="Arial,Sans-Serif"/>
              <a:buChar char="•"/>
            </a:pPr>
            <a:r>
              <a:rPr lang="en-NZ" sz="1350"/>
              <a:t>Upload Medical Certificates</a:t>
            </a:r>
            <a:endParaRPr lang="en-US" sz="1350"/>
          </a:p>
          <a:p>
            <a:pPr marL="285750" indent="-285750">
              <a:spcBef>
                <a:spcPts val="1000"/>
              </a:spcBef>
              <a:buFont typeface="Arial"/>
              <a:buChar char="•"/>
            </a:pPr>
            <a:r>
              <a:rPr lang="en-NZ" sz="1350" b="1"/>
              <a:t>Other help</a:t>
            </a:r>
            <a:endParaRPr lang="en-US" sz="1350"/>
          </a:p>
          <a:p>
            <a:pPr marL="149860" indent="-149860">
              <a:spcBef>
                <a:spcPts val="1000"/>
              </a:spcBef>
              <a:buFont typeface="Arial,Sans-Serif"/>
              <a:buChar char="•"/>
            </a:pPr>
            <a:r>
              <a:rPr lang="en-NZ" sz="1350"/>
              <a:t>Chat Bot – for log in and registration support prior to logging in</a:t>
            </a:r>
            <a:endParaRPr lang="en-US" sz="1350"/>
          </a:p>
          <a:p>
            <a:pPr marL="149860" indent="-149860">
              <a:spcBef>
                <a:spcPts val="1000"/>
              </a:spcBef>
              <a:buFont typeface="Arial,Sans-Serif"/>
              <a:buChar char="•"/>
            </a:pPr>
            <a:r>
              <a:rPr lang="en-NZ" sz="1350"/>
              <a:t>Live Support – Support from Client Contact Centre for client questions after they log in </a:t>
            </a:r>
            <a:endParaRPr lang="en-NZ" sz="1350">
              <a:cs typeface="Calibri"/>
            </a:endParaRPr>
          </a:p>
          <a:p>
            <a:pPr marL="250190" indent="-250190">
              <a:lnSpc>
                <a:spcPct val="120000"/>
              </a:lnSpc>
              <a:spcBef>
                <a:spcPts val="877"/>
              </a:spcBef>
              <a:buFont typeface="Arial,Sans-Serif"/>
              <a:buChar char="•"/>
            </a:pPr>
            <a:endParaRPr lang="en-NZ" sz="1350" b="1">
              <a:cs typeface="Calibri"/>
            </a:endParaRPr>
          </a:p>
          <a:p>
            <a:pPr marL="285750" indent="-285750">
              <a:buFont typeface="Symbol,Sans-Serif"/>
              <a:buChar char="•"/>
            </a:pPr>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18</a:t>
            </a:fld>
            <a:endParaRPr lang="en-NZ"/>
          </a:p>
        </p:txBody>
      </p:sp>
    </p:spTree>
    <p:extLst>
      <p:ext uri="{BB962C8B-B14F-4D97-AF65-F5344CB8AC3E}">
        <p14:creationId xmlns:p14="http://schemas.microsoft.com/office/powerpoint/2010/main" val="157230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385"/>
              </a:spcBef>
            </a:pPr>
            <a:r>
              <a:rPr lang="en-NZ" sz="1350"/>
              <a:t>Support employee back to work . TO work well need Employee, Employer and Provider working together.  ACC always in background. But we need comms between, E, E, and P.</a:t>
            </a:r>
            <a:endParaRPr lang="en-US" sz="1350"/>
          </a:p>
          <a:p>
            <a:pPr>
              <a:lnSpc>
                <a:spcPct val="150000"/>
              </a:lnSpc>
              <a:spcBef>
                <a:spcPts val="1385"/>
              </a:spcBef>
            </a:pPr>
            <a:r>
              <a:rPr lang="en-NZ" sz="1350"/>
              <a:t>If complex – ACC to assist (we will be involved if streamed assisted, parted or supported). Much mor involvement in </a:t>
            </a:r>
            <a:r>
              <a:rPr lang="en-NZ" sz="1350" err="1"/>
              <a:t>partnred</a:t>
            </a:r>
            <a:r>
              <a:rPr lang="en-NZ" sz="1350"/>
              <a:t> and supporter </a:t>
            </a:r>
            <a:r>
              <a:rPr lang="en-NZ" sz="1350" err="1"/>
              <a:t>compatred</a:t>
            </a:r>
            <a:r>
              <a:rPr lang="en-NZ" sz="1350"/>
              <a:t> to assisted).</a:t>
            </a:r>
            <a:endParaRPr lang="en-US" sz="1350">
              <a:cs typeface="Calibri"/>
            </a:endParaRPr>
          </a:p>
          <a:p>
            <a:pPr>
              <a:lnSpc>
                <a:spcPct val="150000"/>
              </a:lnSpc>
              <a:spcBef>
                <a:spcPts val="1385"/>
              </a:spcBef>
            </a:pPr>
            <a:endParaRPr lang="en-NZ" sz="1350">
              <a:cs typeface="Calibri"/>
            </a:endParaRPr>
          </a:p>
          <a:p>
            <a:pPr>
              <a:lnSpc>
                <a:spcPct val="150000"/>
              </a:lnSpc>
              <a:spcBef>
                <a:spcPts val="1385"/>
              </a:spcBef>
            </a:pPr>
            <a:r>
              <a:rPr lang="en-NZ" sz="1350">
                <a:cs typeface="Calibri"/>
              </a:rPr>
              <a:t>KEY: Communication</a:t>
            </a:r>
          </a:p>
          <a:p>
            <a:pPr>
              <a:lnSpc>
                <a:spcPct val="150000"/>
              </a:lnSpc>
              <a:spcBef>
                <a:spcPts val="1385"/>
              </a:spcBef>
            </a:pPr>
            <a:endParaRPr lang="en-NZ" sz="1350">
              <a:cs typeface="Calibri"/>
            </a:endParaRPr>
          </a:p>
          <a:p>
            <a:pPr>
              <a:lnSpc>
                <a:spcPct val="150000"/>
              </a:lnSpc>
              <a:spcBef>
                <a:spcPts val="1385"/>
              </a:spcBef>
            </a:pPr>
            <a:r>
              <a:rPr lang="en-NZ" sz="1350">
                <a:cs typeface="Calibri"/>
              </a:rPr>
              <a:t>Key concepts. Not rocket science. And in our experience, everyone will have a much better R@W </a:t>
            </a:r>
            <a:r>
              <a:rPr lang="en-NZ" sz="1350" err="1">
                <a:cs typeface="Calibri"/>
              </a:rPr>
              <a:t>expereince</a:t>
            </a:r>
            <a:r>
              <a:rPr lang="en-NZ" sz="1350">
                <a:cs typeface="Calibri"/>
              </a:rPr>
              <a:t>.</a:t>
            </a:r>
          </a:p>
          <a:p>
            <a:pPr>
              <a:lnSpc>
                <a:spcPct val="150000"/>
              </a:lnSpc>
              <a:spcBef>
                <a:spcPts val="1385"/>
              </a:spcBef>
            </a:pPr>
            <a:endParaRPr lang="en-NZ" sz="1350">
              <a:cs typeface="Calibri"/>
            </a:endParaRPr>
          </a:p>
          <a:p>
            <a:pPr>
              <a:lnSpc>
                <a:spcPct val="150000"/>
              </a:lnSpc>
              <a:spcBef>
                <a:spcPts val="1385"/>
              </a:spcBef>
            </a:pPr>
            <a:r>
              <a:rPr lang="en-NZ" sz="1350">
                <a:cs typeface="Calibri"/>
              </a:rPr>
              <a:t>EMPOWERING EMPLOYERS. COMMUNICATION is the key</a:t>
            </a:r>
          </a:p>
          <a:p>
            <a:pPr>
              <a:lnSpc>
                <a:spcPct val="150000"/>
              </a:lnSpc>
              <a:spcBef>
                <a:spcPts val="1385"/>
              </a:spcBef>
            </a:pPr>
            <a:r>
              <a:rPr lang="en-NZ" sz="1350">
                <a:cs typeface="Calibri"/>
              </a:rPr>
              <a:t>1) Communicate absence to you as employer. If work accident, obligations to notify employer of accident. Start of conversation. Visited treatment provider? Med cert available.</a:t>
            </a:r>
          </a:p>
          <a:p>
            <a:pPr>
              <a:lnSpc>
                <a:spcPct val="150000"/>
              </a:lnSpc>
              <a:spcBef>
                <a:spcPts val="1385"/>
              </a:spcBef>
            </a:pPr>
            <a:r>
              <a:rPr lang="en-NZ" sz="1350">
                <a:cs typeface="Calibri"/>
              </a:rPr>
              <a:t>2) maintain the open, regular communication. Check in. Set and agree how support their recovery at work</a:t>
            </a:r>
          </a:p>
          <a:p>
            <a:pPr>
              <a:lnSpc>
                <a:spcPct val="150000"/>
              </a:lnSpc>
              <a:spcBef>
                <a:spcPts val="1385"/>
              </a:spcBef>
            </a:pPr>
            <a:r>
              <a:rPr lang="en-NZ" sz="1350">
                <a:cs typeface="Calibri"/>
              </a:rPr>
              <a:t>3) start conversation as early as you can. Talk positive – what  tasks can do. Check med cert. Match with functional capabilities? Can do suitable duties? Modified?</a:t>
            </a:r>
          </a:p>
          <a:p>
            <a:pPr>
              <a:lnSpc>
                <a:spcPct val="150000"/>
              </a:lnSpc>
              <a:spcBef>
                <a:spcPts val="1385"/>
              </a:spcBef>
            </a:pPr>
            <a:r>
              <a:rPr lang="en-NZ" sz="1350">
                <a:cs typeface="Calibri"/>
              </a:rPr>
              <a:t>4) Develop plan. Very simple and verbally agreed – such as </a:t>
            </a:r>
            <a:r>
              <a:rPr lang="en-NZ" sz="1350" err="1">
                <a:cs typeface="Calibri"/>
              </a:rPr>
              <a:t>agrre</a:t>
            </a:r>
            <a:r>
              <a:rPr lang="en-NZ" sz="1350">
                <a:cs typeface="Calibri"/>
              </a:rPr>
              <a:t> employee will call at end of week after physio appt. May need to talk to treatment provider?</a:t>
            </a:r>
          </a:p>
          <a:p>
            <a:pPr>
              <a:lnSpc>
                <a:spcPct val="150000"/>
              </a:lnSpc>
              <a:spcBef>
                <a:spcPts val="1385"/>
              </a:spcBef>
            </a:pPr>
            <a:r>
              <a:rPr lang="en-NZ" sz="1350">
                <a:cs typeface="Calibri"/>
              </a:rPr>
              <a:t>5) continue to </a:t>
            </a:r>
            <a:r>
              <a:rPr lang="en-NZ" sz="1350" err="1">
                <a:cs typeface="Calibri"/>
              </a:rPr>
              <a:t>minotor</a:t>
            </a:r>
            <a:r>
              <a:rPr lang="en-NZ" sz="1350">
                <a:cs typeface="Calibri"/>
              </a:rPr>
              <a:t> progress. If FUF – can provide information the </a:t>
            </a:r>
            <a:r>
              <a:rPr lang="en-NZ" sz="1350" err="1">
                <a:cs typeface="Calibri"/>
              </a:rPr>
              <a:t>practioner</a:t>
            </a:r>
            <a:r>
              <a:rPr lang="en-NZ" sz="1350">
                <a:cs typeface="Calibri"/>
              </a:rPr>
              <a:t>  - such as a list of duties and tasks to consider. If consent given, consider talking to physio, GP?</a:t>
            </a:r>
          </a:p>
          <a:p>
            <a:pPr>
              <a:lnSpc>
                <a:spcPct val="150000"/>
              </a:lnSpc>
              <a:spcBef>
                <a:spcPts val="1385"/>
              </a:spcBef>
            </a:pPr>
            <a:r>
              <a:rPr lang="en-NZ" sz="1350">
                <a:cs typeface="Calibri"/>
              </a:rPr>
              <a:t>6) When returned, ensure have safely returned and can sustain job.</a:t>
            </a:r>
          </a:p>
          <a:p>
            <a:pPr>
              <a:lnSpc>
                <a:spcPct val="150000"/>
              </a:lnSpc>
              <a:spcBef>
                <a:spcPts val="1385"/>
              </a:spcBef>
            </a:pPr>
            <a:endParaRPr lang="en-NZ" sz="1350">
              <a:cs typeface="Calibri"/>
            </a:endParaRPr>
          </a:p>
          <a:p>
            <a:pPr>
              <a:lnSpc>
                <a:spcPct val="150000"/>
              </a:lnSpc>
              <a:spcBef>
                <a:spcPts val="1385"/>
              </a:spcBef>
            </a:pPr>
            <a:r>
              <a:rPr lang="en-NZ" sz="1350">
                <a:cs typeface="Calibri"/>
              </a:rPr>
              <a:t>Refer to document here – has detail on the following:</a:t>
            </a:r>
          </a:p>
          <a:p>
            <a:pPr>
              <a:lnSpc>
                <a:spcPct val="150000"/>
              </a:lnSpc>
              <a:spcBef>
                <a:spcPts val="1385"/>
              </a:spcBef>
            </a:pPr>
            <a:r>
              <a:rPr lang="en-NZ" sz="1350" err="1">
                <a:cs typeface="Calibri"/>
              </a:rPr>
              <a:t>FLow</a:t>
            </a:r>
            <a:r>
              <a:rPr lang="en-NZ" sz="1350">
                <a:cs typeface="Calibri"/>
              </a:rPr>
              <a:t> diagram – good 1 pager for line managers</a:t>
            </a:r>
          </a:p>
          <a:p>
            <a:pPr>
              <a:lnSpc>
                <a:spcPct val="150000"/>
              </a:lnSpc>
              <a:spcBef>
                <a:spcPts val="1385"/>
              </a:spcBef>
            </a:pPr>
            <a:r>
              <a:rPr lang="en-NZ" sz="1350">
                <a:cs typeface="Calibri"/>
              </a:rPr>
              <a:t>Creating a Recovery at work plan</a:t>
            </a:r>
          </a:p>
          <a:p>
            <a:pPr>
              <a:lnSpc>
                <a:spcPct val="150000"/>
              </a:lnSpc>
              <a:spcBef>
                <a:spcPts val="1385"/>
              </a:spcBef>
            </a:pPr>
            <a:r>
              <a:rPr lang="en-NZ" sz="1350">
                <a:cs typeface="Calibri"/>
              </a:rPr>
              <a:t>Medical certification – Stress the important of working with the provider. Nothing stopping the employer d. In fact, mor than likely the certification will be more balanced. </a:t>
            </a:r>
          </a:p>
          <a:p>
            <a:pPr>
              <a:lnSpc>
                <a:spcPct val="150000"/>
              </a:lnSpc>
              <a:spcBef>
                <a:spcPts val="1385"/>
              </a:spcBef>
            </a:pPr>
            <a:r>
              <a:rPr lang="en-NZ" sz="1350">
                <a:cs typeface="Calibri"/>
              </a:rPr>
              <a:t>How to identify suitable duties</a:t>
            </a:r>
          </a:p>
          <a:p>
            <a:pPr>
              <a:lnSpc>
                <a:spcPct val="150000"/>
              </a:lnSpc>
              <a:spcBef>
                <a:spcPts val="1385"/>
              </a:spcBef>
            </a:pPr>
            <a:endParaRPr lang="en-NZ" sz="1350">
              <a:cs typeface="Calibri"/>
            </a:endParaRPr>
          </a:p>
          <a:p>
            <a:pPr>
              <a:lnSpc>
                <a:spcPct val="150000"/>
              </a:lnSpc>
              <a:spcBef>
                <a:spcPts val="1385"/>
              </a:spcBef>
            </a:pPr>
            <a:r>
              <a:rPr lang="en-NZ" sz="1350">
                <a:cs typeface="Calibri"/>
              </a:rPr>
              <a:t>Important note. Due to privacy and confidential information, ACC is very limited in info we can share to any </a:t>
            </a:r>
            <a:r>
              <a:rPr lang="en-NZ" sz="1350" err="1">
                <a:cs typeface="Calibri"/>
              </a:rPr>
              <a:t>thirsd</a:t>
            </a:r>
            <a:r>
              <a:rPr lang="en-NZ" sz="1350">
                <a:cs typeface="Calibri"/>
              </a:rPr>
              <a:t> party including the employer.  Need to ensure you continually talk to your injured employee at all times. Especially after appointments – whether physio, GP or </a:t>
            </a:r>
            <a:r>
              <a:rPr lang="en-NZ" sz="1350" err="1">
                <a:cs typeface="Calibri"/>
              </a:rPr>
              <a:t>SPct</a:t>
            </a:r>
            <a:r>
              <a:rPr lang="en-NZ" sz="1350">
                <a:cs typeface="Calibri"/>
              </a:rPr>
              <a:t> appointments – you will gather much more info that what </a:t>
            </a:r>
            <a:r>
              <a:rPr lang="en-NZ" sz="1350" err="1">
                <a:cs typeface="Calibri"/>
              </a:rPr>
              <a:t>acc</a:t>
            </a:r>
            <a:r>
              <a:rPr lang="en-NZ" sz="1350">
                <a:cs typeface="Calibri"/>
              </a:rPr>
              <a:t> can disclose to you.</a:t>
            </a:r>
          </a:p>
          <a:p>
            <a:pPr>
              <a:lnSpc>
                <a:spcPct val="150000"/>
              </a:lnSpc>
              <a:spcBef>
                <a:spcPts val="1385"/>
              </a:spcBef>
            </a:pPr>
            <a:endParaRPr lang="en-NZ" sz="1350">
              <a:cs typeface="Calibri"/>
            </a:endParaRPr>
          </a:p>
          <a:p>
            <a:pPr>
              <a:lnSpc>
                <a:spcPct val="150000"/>
              </a:lnSpc>
              <a:spcBef>
                <a:spcPts val="1385"/>
              </a:spcBef>
            </a:pPr>
            <a:endParaRPr lang="en-NZ" sz="1350">
              <a:cs typeface="Calibri"/>
            </a:endParaRPr>
          </a:p>
          <a:p>
            <a:pPr>
              <a:lnSpc>
                <a:spcPct val="150000"/>
              </a:lnSpc>
              <a:spcBef>
                <a:spcPts val="1385"/>
              </a:spcBef>
            </a:pPr>
            <a:r>
              <a:rPr lang="en-NZ" sz="1350">
                <a:cs typeface="Calibri"/>
              </a:rPr>
              <a:t>Q:</a:t>
            </a:r>
          </a:p>
          <a:p>
            <a:pPr marL="285750" indent="-285750">
              <a:buFont typeface="Arial"/>
              <a:buChar char="•"/>
            </a:pPr>
            <a:r>
              <a:rPr lang="en-NZ" sz="1350"/>
              <a:t>I’m aware ACC cannot assist us with employment issues but is there any assistance that ACC can offer for longer tail claims to assist us plan manning. (more than 3 months).? </a:t>
            </a:r>
            <a:endParaRPr lang="en-NZ" sz="1350">
              <a:cs typeface="Calibri"/>
            </a:endParaRPr>
          </a:p>
          <a:p>
            <a:pPr>
              <a:lnSpc>
                <a:spcPct val="150000"/>
              </a:lnSpc>
              <a:spcBef>
                <a:spcPts val="1385"/>
              </a:spcBef>
            </a:pPr>
            <a:endParaRPr lang="en-NZ" sz="1350">
              <a:cs typeface="Calibri"/>
            </a:endParaRPr>
          </a:p>
          <a:p>
            <a:pPr>
              <a:lnSpc>
                <a:spcPct val="150000"/>
              </a:lnSpc>
              <a:spcBef>
                <a:spcPts val="1385"/>
              </a:spcBef>
            </a:pPr>
            <a:r>
              <a:rPr lang="en-NZ" sz="1350">
                <a:cs typeface="Calibri"/>
              </a:rPr>
              <a:t>We Should have recovery plan (legislative all claims at 13 week must do). Which should include your </a:t>
            </a:r>
            <a:r>
              <a:rPr lang="en-NZ" sz="1350" err="1">
                <a:cs typeface="Calibri"/>
              </a:rPr>
              <a:t>involvment</a:t>
            </a:r>
            <a:r>
              <a:rPr lang="en-NZ" sz="1350">
                <a:cs typeface="Calibri"/>
              </a:rPr>
              <a:t> as the employer. Ask for it. Gain consent from your employee first. Much easier to plan rehab and RTW with consent.</a:t>
            </a:r>
          </a:p>
          <a:p>
            <a:pPr>
              <a:lnSpc>
                <a:spcPct val="150000"/>
              </a:lnSpc>
              <a:spcBef>
                <a:spcPts val="1385"/>
              </a:spcBef>
            </a:pPr>
            <a:endParaRPr lang="en-NZ" sz="1350">
              <a:cs typeface="Calibri"/>
            </a:endParaRPr>
          </a:p>
          <a:p>
            <a:pPr>
              <a:lnSpc>
                <a:spcPct val="150000"/>
              </a:lnSpc>
              <a:spcBef>
                <a:spcPts val="1385"/>
              </a:spcBef>
            </a:pPr>
            <a:r>
              <a:rPr lang="en-NZ" sz="1350">
                <a:cs typeface="Calibri"/>
              </a:rPr>
              <a:t>At any time if complex or not going to plan – please contact ACC. We may be able to consider vocational rehab assistance such as a Stay at work (SAW) programme.</a:t>
            </a:r>
          </a:p>
          <a:p>
            <a:pPr>
              <a:lnSpc>
                <a:spcPct val="150000"/>
              </a:lnSpc>
              <a:spcBef>
                <a:spcPts val="1385"/>
              </a:spcBef>
            </a:pPr>
            <a:endParaRPr lang="en-NZ" sz="1350">
              <a:cs typeface="Calibri"/>
            </a:endParaRPr>
          </a:p>
          <a:p>
            <a:pPr>
              <a:lnSpc>
                <a:spcPct val="150000"/>
              </a:lnSpc>
              <a:spcBef>
                <a:spcPts val="1385"/>
              </a:spcBef>
            </a:pPr>
            <a:r>
              <a:rPr lang="en-NZ" sz="1350">
                <a:cs typeface="Calibri"/>
              </a:rPr>
              <a:t>SAW:</a:t>
            </a:r>
          </a:p>
          <a:p>
            <a:pPr>
              <a:lnSpc>
                <a:spcPct val="150000"/>
              </a:lnSpc>
              <a:spcBef>
                <a:spcPts val="1385"/>
              </a:spcBef>
            </a:pPr>
            <a:endParaRPr lang="en-NZ" sz="1350">
              <a:cs typeface="Calibri"/>
            </a:endParaRPr>
          </a:p>
          <a:p>
            <a:pPr marL="285750" indent="-285750">
              <a:lnSpc>
                <a:spcPct val="150000"/>
              </a:lnSpc>
              <a:spcBef>
                <a:spcPts val="1102"/>
              </a:spcBef>
              <a:buFont typeface="Arial,Sans-Serif"/>
              <a:buChar char="•"/>
            </a:pPr>
            <a:r>
              <a:rPr lang="en-NZ" sz="1350"/>
              <a:t>Complex job and type of injury – more than what employer and employee can manage themselves</a:t>
            </a:r>
            <a:endParaRPr lang="en-US" sz="1350"/>
          </a:p>
          <a:p>
            <a:pPr marL="285750" indent="-285750">
              <a:lnSpc>
                <a:spcPct val="150000"/>
              </a:lnSpc>
              <a:spcBef>
                <a:spcPts val="1102"/>
              </a:spcBef>
              <a:buFont typeface="Arial,Sans-Serif"/>
              <a:buChar char="•"/>
            </a:pPr>
            <a:r>
              <a:rPr lang="en-NZ" sz="1350"/>
              <a:t>Concerns / flags raised regarding psychosocial factors (e.g. barriers such as workplace issues, previous claims history, reluctance, pain behaviours)</a:t>
            </a:r>
            <a:endParaRPr lang="en-US" sz="1350"/>
          </a:p>
          <a:p>
            <a:pPr marL="285750" indent="-285750">
              <a:lnSpc>
                <a:spcPct val="150000"/>
              </a:lnSpc>
              <a:spcBef>
                <a:spcPts val="1102"/>
              </a:spcBef>
              <a:buFont typeface="Arial,Sans-Serif"/>
              <a:buChar char="•"/>
            </a:pPr>
            <a:r>
              <a:rPr lang="en-NZ" sz="1350"/>
              <a:t>Needs professional assistance (as not being managed well by parties)</a:t>
            </a:r>
            <a:endParaRPr lang="en-US" sz="1350"/>
          </a:p>
          <a:p>
            <a:pPr>
              <a:lnSpc>
                <a:spcPct val="150000"/>
              </a:lnSpc>
              <a:spcBef>
                <a:spcPts val="1102"/>
              </a:spcBef>
            </a:pPr>
            <a:endParaRPr lang="en-NZ"/>
          </a:p>
          <a:p>
            <a:pPr>
              <a:lnSpc>
                <a:spcPct val="150000"/>
              </a:lnSpc>
              <a:spcBef>
                <a:spcPts val="1102"/>
              </a:spcBef>
            </a:pPr>
            <a:r>
              <a:rPr lang="en-NZ" sz="1350" b="1"/>
              <a:t>Who initiates the programme / requests it?</a:t>
            </a:r>
            <a:endParaRPr lang="en-US" sz="1350"/>
          </a:p>
          <a:p>
            <a:pPr marL="285750" indent="-285750">
              <a:lnSpc>
                <a:spcPct val="150000"/>
              </a:lnSpc>
              <a:spcBef>
                <a:spcPts val="1102"/>
              </a:spcBef>
              <a:buFont typeface="Arial,Sans-Serif"/>
              <a:buChar char="•"/>
            </a:pPr>
            <a:r>
              <a:rPr lang="en-NZ" sz="1350"/>
              <a:t>ACC or employer generally initiate the discussion, but employee must agree </a:t>
            </a:r>
            <a:endParaRPr lang="en-US" sz="1350"/>
          </a:p>
          <a:p>
            <a:pPr marL="285750" indent="-285750">
              <a:lnSpc>
                <a:spcPct val="150000"/>
              </a:lnSpc>
              <a:spcBef>
                <a:spcPts val="1102"/>
              </a:spcBef>
              <a:buFont typeface="Arial,Sans-Serif"/>
              <a:buChar char="•"/>
            </a:pPr>
            <a:r>
              <a:rPr lang="en-NZ" sz="1350"/>
              <a:t>Preferred provider can be requested by employer</a:t>
            </a:r>
            <a:endParaRPr lang="en-US" sz="1350"/>
          </a:p>
          <a:p>
            <a:pPr marL="285750" indent="-285750">
              <a:lnSpc>
                <a:spcPct val="150000"/>
              </a:lnSpc>
              <a:spcBef>
                <a:spcPts val="1102"/>
              </a:spcBef>
              <a:buFont typeface="Arial,Sans-Serif"/>
              <a:buChar char="•"/>
            </a:pPr>
            <a:r>
              <a:rPr lang="en-NZ" sz="1350"/>
              <a:t>Agreed plan is generally signed off by treating medical practitioner (e.g. GP or specialist)</a:t>
            </a:r>
            <a:endParaRPr lang="en-US" sz="1350"/>
          </a:p>
          <a:p>
            <a:pPr>
              <a:lnSpc>
                <a:spcPct val="150000"/>
              </a:lnSpc>
              <a:spcBef>
                <a:spcPts val="1102"/>
              </a:spcBef>
            </a:pPr>
            <a:endParaRPr lang="en-NZ"/>
          </a:p>
          <a:p>
            <a:pPr marL="789305" lvl="1" indent="-285750">
              <a:lnSpc>
                <a:spcPct val="150000"/>
              </a:lnSpc>
              <a:spcBef>
                <a:spcPts val="551"/>
              </a:spcBef>
              <a:buFont typeface="Arial,Sans-Serif"/>
              <a:buChar char="•"/>
            </a:pPr>
            <a:r>
              <a:rPr lang="en-NZ" sz="1350"/>
              <a:t>Reduced hours and / or altered tasks</a:t>
            </a:r>
            <a:endParaRPr lang="en-US" sz="1350"/>
          </a:p>
          <a:p>
            <a:pPr marL="789305" lvl="1" indent="-285750">
              <a:lnSpc>
                <a:spcPct val="150000"/>
              </a:lnSpc>
              <a:spcBef>
                <a:spcPts val="551"/>
              </a:spcBef>
              <a:buFont typeface="Arial,Sans-Serif"/>
              <a:buChar char="•"/>
            </a:pPr>
            <a:r>
              <a:rPr lang="en-NZ" sz="1350"/>
              <a:t>Modification of  workplace environment (e.g. chairs, aids, voice activated software) </a:t>
            </a:r>
            <a:endParaRPr lang="en-US" sz="1350"/>
          </a:p>
          <a:p>
            <a:pPr marL="789305" lvl="1" indent="-285750">
              <a:lnSpc>
                <a:spcPct val="150000"/>
              </a:lnSpc>
              <a:spcBef>
                <a:spcPts val="551"/>
              </a:spcBef>
              <a:buFont typeface="Arial,Sans-Serif"/>
              <a:buChar char="•"/>
            </a:pPr>
            <a:r>
              <a:rPr lang="en-NZ" sz="1350"/>
              <a:t>Address physical or psychological barriers if present (e.g. pain, fatigue, motivation)</a:t>
            </a:r>
            <a:endParaRPr lang="en-US" sz="1350"/>
          </a:p>
          <a:p>
            <a:pPr marL="789305" lvl="1" indent="-285750">
              <a:lnSpc>
                <a:spcPct val="150000"/>
              </a:lnSpc>
              <a:spcBef>
                <a:spcPts val="551"/>
              </a:spcBef>
              <a:buFont typeface="Arial,Sans-Serif"/>
              <a:buChar char="•"/>
            </a:pPr>
            <a:r>
              <a:rPr lang="en-NZ" sz="1350"/>
              <a:t>Will develop a plan and build up gradually</a:t>
            </a:r>
            <a:endParaRPr lang="en-US" sz="1350"/>
          </a:p>
          <a:p>
            <a:pPr marL="789305" lvl="1" indent="-285750">
              <a:lnSpc>
                <a:spcPct val="150000"/>
              </a:lnSpc>
              <a:spcBef>
                <a:spcPts val="551"/>
              </a:spcBef>
              <a:buFont typeface="Arial,Sans-Serif"/>
              <a:buChar char="•"/>
            </a:pPr>
            <a:r>
              <a:rPr lang="en-NZ" sz="1350"/>
              <a:t>May arrange treatment and travel</a:t>
            </a:r>
            <a:endParaRPr lang="en-NZ" sz="1350">
              <a:cs typeface="Calibri"/>
            </a:endParaRPr>
          </a:p>
          <a:p>
            <a:pPr marL="789305" lvl="1" indent="-285750">
              <a:lnSpc>
                <a:spcPct val="150000"/>
              </a:lnSpc>
              <a:spcBef>
                <a:spcPts val="551"/>
              </a:spcBef>
              <a:buFont typeface="Arial,Sans-Serif"/>
              <a:buChar char="•"/>
            </a:pPr>
            <a:endParaRPr lang="en-NZ" sz="1350">
              <a:cs typeface="Calibri"/>
            </a:endParaRPr>
          </a:p>
          <a:p>
            <a:pPr marL="789305" lvl="1" indent="-285750">
              <a:lnSpc>
                <a:spcPct val="150000"/>
              </a:lnSpc>
              <a:spcBef>
                <a:spcPts val="551"/>
              </a:spcBef>
              <a:buFont typeface="Arial,Sans-Serif"/>
              <a:buChar char="•"/>
            </a:pPr>
            <a:r>
              <a:rPr lang="en-NZ" sz="1350">
                <a:cs typeface="Calibri"/>
              </a:rPr>
              <a:t>Comes with </a:t>
            </a:r>
            <a:r>
              <a:rPr lang="en-NZ" sz="1350" err="1">
                <a:cs typeface="Calibri"/>
              </a:rPr>
              <a:t>aggreed</a:t>
            </a:r>
            <a:r>
              <a:rPr lang="en-NZ" sz="1350">
                <a:cs typeface="Calibri"/>
              </a:rPr>
              <a:t> RTW plan – often </a:t>
            </a:r>
            <a:r>
              <a:rPr lang="en-NZ" sz="1350" err="1">
                <a:cs typeface="Calibri"/>
              </a:rPr>
              <a:t>signe</a:t>
            </a:r>
            <a:r>
              <a:rPr lang="en-NZ" sz="1350">
                <a:cs typeface="Calibri"/>
              </a:rPr>
              <a:t> doff my the GP or SPCT – as part of contract.</a:t>
            </a:r>
          </a:p>
          <a:p>
            <a:pPr>
              <a:lnSpc>
                <a:spcPct val="150000"/>
              </a:lnSpc>
              <a:spcBef>
                <a:spcPts val="1385"/>
              </a:spcBef>
            </a:pPr>
            <a:endParaRPr lang="en-NZ" sz="1350">
              <a:cs typeface="Calibri"/>
            </a:endParaRPr>
          </a:p>
          <a:p>
            <a:pPr>
              <a:lnSpc>
                <a:spcPct val="150000"/>
              </a:lnSpc>
              <a:spcBef>
                <a:spcPts val="1385"/>
              </a:spcBef>
            </a:pPr>
            <a:r>
              <a:rPr lang="en-NZ" sz="1350"/>
              <a:t>Q:</a:t>
            </a:r>
            <a:endParaRPr lang="en-NZ" sz="1350">
              <a:cs typeface="Calibri"/>
            </a:endParaRPr>
          </a:p>
          <a:p>
            <a:pPr marL="285750" indent="-285750">
              <a:buFont typeface="Arial,Sans-Serif"/>
              <a:buChar char="•"/>
            </a:pPr>
            <a:r>
              <a:rPr lang="en-NZ" sz="1350"/>
              <a:t>Employees advising after months of time off work that ACC will not be covering the claim and they will need to take sick leave to cover absence while they await public surgery. </a:t>
            </a:r>
            <a:endParaRPr lang="en-US" sz="1350"/>
          </a:p>
          <a:p>
            <a:pPr>
              <a:lnSpc>
                <a:spcPct val="150000"/>
              </a:lnSpc>
              <a:spcBef>
                <a:spcPts val="1385"/>
              </a:spcBef>
            </a:pPr>
            <a:endParaRPr lang="en-NZ"/>
          </a:p>
          <a:p>
            <a:pPr>
              <a:lnSpc>
                <a:spcPct val="150000"/>
              </a:lnSpc>
              <a:spcBef>
                <a:spcPts val="1385"/>
              </a:spcBef>
            </a:pPr>
            <a:r>
              <a:rPr lang="en-NZ" sz="1350"/>
              <a:t>ACC at times makes significant decisions on people claims  - and these can not be </a:t>
            </a:r>
            <a:r>
              <a:rPr lang="en-NZ" sz="1350" err="1"/>
              <a:t>dislosed</a:t>
            </a:r>
            <a:r>
              <a:rPr lang="en-NZ" sz="1350"/>
              <a:t> to you as the employer – but may have significant impacts on </a:t>
            </a:r>
            <a:r>
              <a:rPr lang="en-NZ" sz="1350" err="1"/>
              <a:t>wmployees</a:t>
            </a:r>
            <a:r>
              <a:rPr lang="en-NZ" sz="1350"/>
              <a:t> weekly compensation (suspended). Imperative that you countian to liaise with employees.</a:t>
            </a:r>
            <a:endParaRPr lang="en-NZ" sz="1350">
              <a:cs typeface="Calibri"/>
            </a:endParaRPr>
          </a:p>
          <a:p>
            <a:pPr>
              <a:lnSpc>
                <a:spcPct val="150000"/>
              </a:lnSpc>
              <a:spcBef>
                <a:spcPts val="1385"/>
              </a:spcBef>
            </a:pPr>
            <a:endParaRPr lang="en-NZ" sz="1350">
              <a:cs typeface="Calibri"/>
            </a:endParaRPr>
          </a:p>
          <a:p>
            <a:pPr>
              <a:lnSpc>
                <a:spcPct val="150000"/>
              </a:lnSpc>
              <a:spcBef>
                <a:spcPts val="1385"/>
              </a:spcBef>
            </a:pPr>
            <a:r>
              <a:rPr lang="en-NZ" sz="1350">
                <a:cs typeface="Calibri"/>
              </a:rPr>
              <a:t>Q:</a:t>
            </a:r>
          </a:p>
          <a:p>
            <a:pPr marL="285750" indent="-285750">
              <a:buFont typeface="Arial"/>
              <a:buChar char="•"/>
            </a:pPr>
            <a:r>
              <a:rPr lang="en-NZ" sz="1350"/>
              <a:t>Provision of a month to month fully unfit ACC certificate.  Due to the short time frame it does not allow us to offer fixed term contracts to back fill the roles (admin and time it takes to train a person would outweigh value) </a:t>
            </a:r>
            <a:endParaRPr lang="en-NZ" sz="1350">
              <a:cs typeface="Calibri"/>
            </a:endParaRPr>
          </a:p>
          <a:p>
            <a:pPr marL="285750" indent="-285750">
              <a:buFont typeface="Arial"/>
              <a:buChar char="•"/>
            </a:pPr>
            <a:endParaRPr lang="en-NZ" sz="1350">
              <a:cs typeface="Calibri"/>
            </a:endParaRPr>
          </a:p>
          <a:p>
            <a:pPr marL="285750" indent="-285750">
              <a:buFont typeface="Arial"/>
              <a:buChar char="•"/>
            </a:pPr>
            <a:r>
              <a:rPr lang="en-NZ" sz="1350">
                <a:cs typeface="Calibri"/>
              </a:rPr>
              <a:t>28 days is standard. Some time 6 weeks – between SPCT appointments. </a:t>
            </a:r>
            <a:r>
              <a:rPr lang="en-NZ" sz="1350" err="1">
                <a:cs typeface="Calibri"/>
              </a:rPr>
              <a:t>BUt</a:t>
            </a:r>
            <a:r>
              <a:rPr lang="en-NZ" sz="1350">
                <a:cs typeface="Calibri"/>
              </a:rPr>
              <a:t> we would argue that for sedentary to medium jobs – should be looking at FFSW earlier on in the piece. Again if serious injury, SPCT will be advising of time frames. Every surgery request, SPCT </a:t>
            </a:r>
            <a:r>
              <a:rPr lang="en-NZ" sz="1350" err="1">
                <a:cs typeface="Calibri"/>
              </a:rPr>
              <a:t>provdes</a:t>
            </a:r>
            <a:r>
              <a:rPr lang="en-NZ" sz="1350">
                <a:cs typeface="Calibri"/>
              </a:rPr>
              <a:t> RTW timeframes for light, </a:t>
            </a:r>
            <a:r>
              <a:rPr lang="en-NZ" sz="1350" err="1">
                <a:cs typeface="Calibri"/>
              </a:rPr>
              <a:t>medor</a:t>
            </a:r>
            <a:r>
              <a:rPr lang="en-NZ" sz="1350">
                <a:cs typeface="Calibri"/>
              </a:rPr>
              <a:t> heaver nature jobs. Need to liaise with employee or ACC. Gain idea of time frame – which should assist in your planning </a:t>
            </a:r>
            <a:r>
              <a:rPr lang="en-NZ" sz="1350" err="1">
                <a:cs typeface="Calibri"/>
              </a:rPr>
              <a:t>addiotnal</a:t>
            </a:r>
            <a:r>
              <a:rPr lang="en-NZ" sz="1350">
                <a:cs typeface="Calibri"/>
              </a:rPr>
              <a:t> labour units.</a:t>
            </a:r>
          </a:p>
          <a:p>
            <a:pPr>
              <a:lnSpc>
                <a:spcPct val="150000"/>
              </a:lnSpc>
              <a:spcBef>
                <a:spcPts val="1385"/>
              </a:spcBef>
            </a:pPr>
            <a:endParaRPr lang="en-NZ" sz="1350">
              <a:cs typeface="Calibri"/>
            </a:endParaRPr>
          </a:p>
          <a:p>
            <a:pPr>
              <a:lnSpc>
                <a:spcPct val="150000"/>
              </a:lnSpc>
              <a:spcBef>
                <a:spcPts val="1385"/>
              </a:spcBef>
            </a:pPr>
            <a:endParaRPr lang="en-NZ" sz="1350">
              <a:cs typeface="Calibri"/>
            </a:endParaRPr>
          </a:p>
          <a:p>
            <a:pPr>
              <a:lnSpc>
                <a:spcPct val="150000"/>
              </a:lnSpc>
              <a:spcBef>
                <a:spcPts val="1385"/>
              </a:spcBef>
            </a:pPr>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20</a:t>
            </a:fld>
            <a:endParaRPr lang="en-NZ"/>
          </a:p>
        </p:txBody>
      </p:sp>
    </p:spTree>
    <p:extLst>
      <p:ext uri="{BB962C8B-B14F-4D97-AF65-F5344CB8AC3E}">
        <p14:creationId xmlns:p14="http://schemas.microsoft.com/office/powerpoint/2010/main" val="423168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t>How to improve ER ; (n/a for AE's)</a:t>
            </a:r>
          </a:p>
          <a:p>
            <a:endParaRPr lang="en-NZ" sz="1350"/>
          </a:p>
          <a:p>
            <a:r>
              <a:rPr lang="en-NZ" sz="1350">
                <a:cs typeface="Calibri" panose="020F0502020204030204"/>
              </a:rPr>
              <a:t>Re introduced around 10 years ago. Some changes have occurred over past few years. 75% discount. Up to 50% loading.</a:t>
            </a:r>
          </a:p>
          <a:p>
            <a:r>
              <a:rPr lang="en-NZ" sz="1350">
                <a:cs typeface="Calibri" panose="020F0502020204030204"/>
              </a:rPr>
              <a:t>Simply like any insurance model, we want to reward customers with good behaviour – hence levy or premium discounts. So in the motor insurance world. If you have non fault accidents – you will get no claims discounts,</a:t>
            </a:r>
          </a:p>
          <a:p>
            <a:r>
              <a:rPr lang="en-NZ" sz="1350">
                <a:cs typeface="Calibri" panose="020F0502020204030204"/>
              </a:rPr>
              <a:t>However if you have Mutiple claims with motor car insurance </a:t>
            </a:r>
            <a:r>
              <a:rPr lang="en-NZ" sz="1350" err="1">
                <a:cs typeface="Calibri" panose="020F0502020204030204"/>
              </a:rPr>
              <a:t>i.e</a:t>
            </a:r>
            <a:r>
              <a:rPr lang="en-NZ" sz="1350">
                <a:cs typeface="Calibri" panose="020F0502020204030204"/>
              </a:rPr>
              <a:t> having lots of accidents – you will lose your NCD, and maybe </a:t>
            </a:r>
            <a:r>
              <a:rPr lang="en-NZ" sz="1350" err="1">
                <a:cs typeface="Calibri" panose="020F0502020204030204"/>
              </a:rPr>
              <a:t>eben</a:t>
            </a:r>
            <a:r>
              <a:rPr lang="en-NZ" sz="1350">
                <a:cs typeface="Calibri" panose="020F0502020204030204"/>
              </a:rPr>
              <a:t> have a premium increase. ER work the same way. If you have more work claims than the average, or it takes longer to help your employee return to work (weekly comp day) compared to your industry average, then your we have a levy increase....</a:t>
            </a:r>
          </a:p>
          <a:p>
            <a:r>
              <a:rPr lang="en-NZ" sz="1350">
                <a:cs typeface="Calibri" panose="020F0502020204030204"/>
              </a:rPr>
              <a:t>We call this your ER modifier. If its a discount, on average you are performing better than your industry peers. If loading, not performing as well.</a:t>
            </a:r>
          </a:p>
          <a:p>
            <a:r>
              <a:rPr lang="en-NZ" sz="1350">
                <a:cs typeface="Calibri" panose="020F0502020204030204"/>
              </a:rPr>
              <a:t>Biggest weighting in the modifier </a:t>
            </a:r>
            <a:r>
              <a:rPr lang="en-NZ" sz="1350" err="1">
                <a:cs typeface="Calibri" panose="020F0502020204030204"/>
              </a:rPr>
              <a:t>isis</a:t>
            </a:r>
            <a:r>
              <a:rPr lang="en-NZ" sz="1350">
                <a:cs typeface="Calibri" panose="020F0502020204030204"/>
              </a:rPr>
              <a:t> the w/c days – as it has the biggest financial impact on the scheme.</a:t>
            </a:r>
          </a:p>
          <a:p>
            <a:endParaRPr lang="en-NZ" sz="1350">
              <a:cs typeface="Calibri" panose="020F0502020204030204"/>
            </a:endParaRPr>
          </a:p>
          <a:p>
            <a:r>
              <a:rPr lang="en-NZ" sz="1350">
                <a:cs typeface="Calibri" panose="020F0502020204030204"/>
              </a:rPr>
              <a:t>Applied to your standard levy rate.......</a:t>
            </a:r>
          </a:p>
          <a:p>
            <a:endParaRPr lang="en-NZ" sz="1350">
              <a:cs typeface="Calibri" panose="020F0502020204030204"/>
            </a:endParaRPr>
          </a:p>
          <a:p>
            <a:r>
              <a:rPr lang="en-NZ" sz="1350">
                <a:cs typeface="Calibri" panose="020F0502020204030204"/>
              </a:rPr>
              <a:t>So how can you improve. Simply have great RTW policies and process in place. Work with your employee and provider. Where required contact ACC.</a:t>
            </a:r>
          </a:p>
          <a:p>
            <a:endParaRPr lang="en-NZ" sz="1350">
              <a:cs typeface="Calibri" panose="020F0502020204030204"/>
            </a:endParaRPr>
          </a:p>
          <a:p>
            <a:endParaRPr lang="en-NZ" sz="1350">
              <a:cs typeface="Calibri" panose="020F0502020204030204"/>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22</a:t>
            </a:fld>
            <a:endParaRPr lang="en-NZ"/>
          </a:p>
        </p:txBody>
      </p:sp>
    </p:spTree>
    <p:extLst>
      <p:ext uri="{BB962C8B-B14F-4D97-AF65-F5344CB8AC3E}">
        <p14:creationId xmlns:p14="http://schemas.microsoft.com/office/powerpoint/2010/main" val="2928286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a:cs typeface="Calibri"/>
              </a:rPr>
              <a:t>Link required.</a:t>
            </a:r>
            <a:endParaRPr lang="en-US">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24</a:t>
            </a:fld>
            <a:endParaRPr lang="en-NZ"/>
          </a:p>
        </p:txBody>
      </p:sp>
    </p:spTree>
    <p:extLst>
      <p:ext uri="{BB962C8B-B14F-4D97-AF65-F5344CB8AC3E}">
        <p14:creationId xmlns:p14="http://schemas.microsoft.com/office/powerpoint/2010/main" val="163992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Intro to speaker.</a:t>
            </a:r>
          </a:p>
          <a:p>
            <a:r>
              <a:rPr lang="en-NZ" sz="1350">
                <a:cs typeface="Calibri"/>
              </a:rPr>
              <a:t>Video next and will then provide ACC overview</a:t>
            </a:r>
          </a:p>
        </p:txBody>
      </p:sp>
      <p:sp>
        <p:nvSpPr>
          <p:cNvPr id="4" name="Slide Number Placeholder 3"/>
          <p:cNvSpPr>
            <a:spLocks noGrp="1"/>
          </p:cNvSpPr>
          <p:nvPr>
            <p:ph type="sldNum" sz="quarter" idx="5"/>
          </p:nvPr>
        </p:nvSpPr>
        <p:spPr/>
        <p:txBody>
          <a:bodyPr/>
          <a:lstStyle/>
          <a:p>
            <a:fld id="{63F56636-A463-4275-A701-5964E73C3AF2}" type="slidenum">
              <a:rPr lang="en-NZ" smtClean="0"/>
              <a:t>2</a:t>
            </a:fld>
            <a:endParaRPr lang="en-NZ"/>
          </a:p>
        </p:txBody>
      </p:sp>
    </p:spTree>
    <p:extLst>
      <p:ext uri="{BB962C8B-B14F-4D97-AF65-F5344CB8AC3E}">
        <p14:creationId xmlns:p14="http://schemas.microsoft.com/office/powerpoint/2010/main" val="28548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a:cs typeface="Calibri"/>
              </a:rPr>
              <a:t>Point to get across – ACC big organization that has responsibility to manage public funds.</a:t>
            </a:r>
          </a:p>
          <a:p>
            <a:r>
              <a:rPr lang="en-NZ" sz="1350"/>
              <a:t>We need to </a:t>
            </a:r>
            <a:r>
              <a:rPr lang="en-NZ" sz="1350" b="1"/>
              <a:t>monitor and address any funding gap</a:t>
            </a:r>
            <a:r>
              <a:rPr lang="en-NZ" sz="1350"/>
              <a:t> to avoid future generations paying for today’s injuries.</a:t>
            </a:r>
            <a:endParaRPr lang="en-US" sz="1350">
              <a:cs typeface="Calibri" panose="020F0502020204030204"/>
            </a:endParaRPr>
          </a:p>
          <a:p>
            <a:pPr>
              <a:lnSpc>
                <a:spcPct val="150000"/>
              </a:lnSpc>
              <a:spcBef>
                <a:spcPts val="800"/>
              </a:spcBef>
            </a:pPr>
            <a:r>
              <a:rPr lang="en-AU" sz="1350"/>
              <a:t>Cost to support injured people – expected to increase </a:t>
            </a:r>
            <a:r>
              <a:rPr lang="en-AU" sz="1350" b="1"/>
              <a:t>4-6% </a:t>
            </a:r>
            <a:r>
              <a:rPr lang="en-AU" sz="1350"/>
              <a:t>over the next three years due to:</a:t>
            </a:r>
            <a:endParaRPr lang="en-AU" sz="1350">
              <a:cs typeface="Calibri"/>
            </a:endParaRPr>
          </a:p>
          <a:p>
            <a:pPr>
              <a:lnSpc>
                <a:spcPct val="150000"/>
              </a:lnSpc>
              <a:spcBef>
                <a:spcPts val="800"/>
              </a:spcBef>
            </a:pPr>
            <a:r>
              <a:rPr lang="en-AU" sz="1350"/>
              <a:t> Volume of injuries     &amp; rehabilitation and treatment costs </a:t>
            </a:r>
            <a:endParaRPr lang="en-NZ" sz="1350"/>
          </a:p>
          <a:p>
            <a:endParaRPr lang="en-NZ" sz="1350">
              <a:cs typeface="Calibri"/>
            </a:endParaRPr>
          </a:p>
          <a:p>
            <a:r>
              <a:rPr lang="en-NZ" sz="1350"/>
              <a:t>Funding a lifetime of support - Approximately 18,000 people who received our support last year were injured over 30 years ago. </a:t>
            </a:r>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5</a:t>
            </a:fld>
            <a:endParaRPr lang="en-NZ"/>
          </a:p>
        </p:txBody>
      </p:sp>
    </p:spTree>
    <p:extLst>
      <p:ext uri="{BB962C8B-B14F-4D97-AF65-F5344CB8AC3E}">
        <p14:creationId xmlns:p14="http://schemas.microsoft.com/office/powerpoint/2010/main" val="422453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2 million claims per year. Just over 100k weekly comp. 5%</a:t>
            </a:r>
          </a:p>
          <a:p>
            <a:r>
              <a:rPr lang="en-NZ" sz="1350">
                <a:cs typeface="Calibri"/>
              </a:rPr>
              <a:t>Cost of active claims in 2020 – over $4 billion. Home &amp; community over half of this. - </a:t>
            </a:r>
            <a:r>
              <a:rPr lang="en-NZ" sz="1350"/>
              <a:t>Preventable campaign as seen on TV focus more on community related injuries. Have a </a:t>
            </a:r>
            <a:r>
              <a:rPr lang="en-NZ" sz="1350" err="1"/>
              <a:t>hmmmmm</a:t>
            </a:r>
            <a:endParaRPr lang="en-NZ" sz="1350" err="1">
              <a:cs typeface="Calibri"/>
            </a:endParaRPr>
          </a:p>
          <a:p>
            <a:r>
              <a:rPr lang="en-NZ" sz="1350">
                <a:cs typeface="Calibri"/>
              </a:rPr>
              <a:t>Work account  - construction, Manufacturing, agriculture – are our big three.</a:t>
            </a:r>
          </a:p>
          <a:p>
            <a:r>
              <a:rPr lang="en-NZ" sz="1350">
                <a:cs typeface="Calibri"/>
              </a:rPr>
              <a:t>Sport – Rugby union</a:t>
            </a:r>
          </a:p>
          <a:p>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6</a:t>
            </a:fld>
            <a:endParaRPr lang="en-NZ"/>
          </a:p>
        </p:txBody>
      </p:sp>
    </p:spTree>
    <p:extLst>
      <p:ext uri="{BB962C8B-B14F-4D97-AF65-F5344CB8AC3E}">
        <p14:creationId xmlns:p14="http://schemas.microsoft.com/office/powerpoint/2010/main" val="350088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350">
                <a:cs typeface="Calibri"/>
              </a:rPr>
              <a:t>So how collected?</a:t>
            </a:r>
          </a:p>
          <a:p>
            <a:r>
              <a:rPr lang="en-NZ" sz="1350">
                <a:cs typeface="Calibri"/>
              </a:rPr>
              <a:t>Focus predominantly on work account as audience business orientated.</a:t>
            </a:r>
          </a:p>
          <a:p>
            <a:r>
              <a:rPr lang="en-NZ" sz="1350">
                <a:cs typeface="Calibri"/>
              </a:rPr>
              <a:t>Work account - 'risk based'. So higher industries (LRG in ACC talk) will be charged more in levies that less risked. </a:t>
            </a:r>
          </a:p>
          <a:p>
            <a:r>
              <a:rPr lang="en-NZ" sz="1350">
                <a:cs typeface="Calibri"/>
              </a:rPr>
              <a:t>Q: in chat what you think is the most </a:t>
            </a:r>
            <a:r>
              <a:rPr lang="en-NZ" sz="1350" err="1">
                <a:cs typeface="Calibri"/>
              </a:rPr>
              <a:t>riskest</a:t>
            </a:r>
            <a:r>
              <a:rPr lang="en-NZ" sz="1350">
                <a:cs typeface="Calibri"/>
              </a:rPr>
              <a:t> industry and what is the rate we charge?</a:t>
            </a:r>
          </a:p>
          <a:p>
            <a:endParaRPr lang="en-NZ" sz="1350">
              <a:cs typeface="Calibri"/>
            </a:endParaRPr>
          </a:p>
          <a:p>
            <a:r>
              <a:rPr lang="en-NZ" sz="1350">
                <a:cs typeface="Calibri"/>
              </a:rPr>
              <a:t>A: Professional Rugby, league, professional horse related – jockeys and stables - $6.43. Lowest 0.04 - accounting, IT services, legal</a:t>
            </a:r>
          </a:p>
          <a:p>
            <a:endParaRPr lang="en-NZ" sz="1350">
              <a:cs typeface="Calibri"/>
            </a:endParaRPr>
          </a:p>
          <a:p>
            <a:r>
              <a:rPr lang="en-NZ" sz="1350">
                <a:cs typeface="Calibri"/>
              </a:rPr>
              <a:t>Earners – employees via PAYE, self employed – invoiced.</a:t>
            </a:r>
          </a:p>
          <a:p>
            <a:r>
              <a:rPr lang="en-NZ" sz="1350">
                <a:cs typeface="Calibri"/>
              </a:rPr>
              <a:t>MVA – either at pump or via vehicle registration.</a:t>
            </a:r>
          </a:p>
        </p:txBody>
      </p:sp>
      <p:sp>
        <p:nvSpPr>
          <p:cNvPr id="4" name="Slide Number Placeholder 3"/>
          <p:cNvSpPr>
            <a:spLocks noGrp="1"/>
          </p:cNvSpPr>
          <p:nvPr>
            <p:ph type="sldNum" sz="quarter" idx="5"/>
          </p:nvPr>
        </p:nvSpPr>
        <p:spPr/>
        <p:txBody>
          <a:bodyPr/>
          <a:lstStyle/>
          <a:p>
            <a:fld id="{63F56636-A463-4275-A701-5964E73C3AF2}" type="slidenum">
              <a:rPr lang="en-NZ" smtClean="0"/>
              <a:t>7</a:t>
            </a:fld>
            <a:endParaRPr lang="en-NZ"/>
          </a:p>
        </p:txBody>
      </p:sp>
    </p:spTree>
    <p:extLst>
      <p:ext uri="{BB962C8B-B14F-4D97-AF65-F5344CB8AC3E}">
        <p14:creationId xmlns:p14="http://schemas.microsoft.com/office/powerpoint/2010/main" val="46544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a:cs typeface="Calibri"/>
              </a:rPr>
              <a:t>We have just complete levy consultation – and above proposed rates we consulted on. Will be awaiting cabinet approval. May change. Work, earners come into effect 01/04/22. MV 01/07/22</a:t>
            </a:r>
          </a:p>
          <a:p>
            <a:r>
              <a:rPr lang="en-US" sz="1350">
                <a:cs typeface="Calibri"/>
              </a:rPr>
              <a:t>These are the standard rates/ ER for larger employers or NCD for smaller employers would be applied on top/discount of </a:t>
            </a:r>
            <a:r>
              <a:rPr lang="en-US" sz="1350" err="1">
                <a:cs typeface="Calibri"/>
              </a:rPr>
              <a:t>dependiig</a:t>
            </a:r>
            <a:r>
              <a:rPr lang="en-US" sz="1350">
                <a:cs typeface="Calibri"/>
              </a:rPr>
              <a:t> on claims experience</a:t>
            </a:r>
          </a:p>
          <a:p>
            <a:r>
              <a:rPr lang="en-US" sz="1350">
                <a:cs typeface="Calibri"/>
              </a:rPr>
              <a:t>When locked in, strongly suggest sharing with your company's finance team</a:t>
            </a:r>
          </a:p>
        </p:txBody>
      </p:sp>
      <p:sp>
        <p:nvSpPr>
          <p:cNvPr id="4" name="Slide Number Placeholder 3"/>
          <p:cNvSpPr>
            <a:spLocks noGrp="1"/>
          </p:cNvSpPr>
          <p:nvPr>
            <p:ph type="sldNum" sz="quarter" idx="5"/>
          </p:nvPr>
        </p:nvSpPr>
        <p:spPr/>
        <p:txBody>
          <a:bodyPr/>
          <a:lstStyle/>
          <a:p>
            <a:fld id="{63F56636-A463-4275-A701-5964E73C3AF2}" type="slidenum">
              <a:rPr lang="en-NZ" smtClean="0"/>
              <a:t>8</a:t>
            </a:fld>
            <a:endParaRPr lang="en-NZ"/>
          </a:p>
        </p:txBody>
      </p:sp>
    </p:spTree>
    <p:extLst>
      <p:ext uri="{BB962C8B-B14F-4D97-AF65-F5344CB8AC3E}">
        <p14:creationId xmlns:p14="http://schemas.microsoft.com/office/powerpoint/2010/main" val="335328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350">
              <a:cs typeface="Calibri"/>
            </a:endParaRPr>
          </a:p>
          <a:p>
            <a:r>
              <a:rPr lang="en-NZ" sz="1350">
                <a:cs typeface="Calibri"/>
              </a:rPr>
              <a:t>Question: Do cover covid?</a:t>
            </a:r>
            <a:endParaRPr lang="en-NZ" sz="1350"/>
          </a:p>
          <a:p>
            <a:r>
              <a:rPr lang="en-NZ" sz="1350"/>
              <a:t>Cover for the COVID-19 virus may be available if you're diagnosed with the virus and you meet the criteria for a work-related gradual process, disease or infection under section 30 of the Accident Compensation Act 2001.  Lodge via normal process via GP.</a:t>
            </a:r>
            <a:endParaRPr lang="en-US" sz="1350">
              <a:cs typeface="Calibri"/>
            </a:endParaRPr>
          </a:p>
          <a:p>
            <a:endParaRPr lang="en-NZ" sz="1350">
              <a:cs typeface="Calibri"/>
            </a:endParaRPr>
          </a:p>
          <a:p>
            <a:r>
              <a:rPr lang="en-NZ" sz="1350"/>
              <a:t>Physical injury resulting from a vaccination, including the COVID-19 vaccine, may be covered if the criteria for treatment injury are met. Under ACC legislation, the injury must be clearly caused by the vaccination and must not be a necessary part or ordinary consequence of the treatment.</a:t>
            </a:r>
            <a:endParaRPr lang="en-NZ" sz="1350">
              <a:cs typeface="Calibri"/>
            </a:endParaRPr>
          </a:p>
          <a:p>
            <a:r>
              <a:rPr lang="en-NZ" sz="1350"/>
              <a:t>For example, inflammation and pain around the site of the injection, flu like symptoms, fatigue are common with vaccinations (an ordinary consequence) and is unlikely to be covered. Infections (such as cellulitis or septic arthritis) due to the vaccination, and anaphylaxis resulting in injury are not ordinary consequences and are likely to be covered.</a:t>
            </a:r>
            <a:endParaRPr lang="en-NZ" sz="1350">
              <a:cs typeface="Calibri"/>
            </a:endParaRPr>
          </a:p>
          <a:p>
            <a:endParaRPr lang="en-NZ" sz="1350">
              <a:cs typeface="Calibri"/>
            </a:endParaRPr>
          </a:p>
          <a:p>
            <a:r>
              <a:rPr lang="en-GB" sz="1350"/>
              <a:t>Side note: first National Strategy to Eliminate Family Violence and Sexual Violence launched this week. All of GOVT  - ACC has major role.</a:t>
            </a:r>
            <a:endParaRPr lang="en-NZ" sz="1350">
              <a:cs typeface="Calibri"/>
            </a:endParaRPr>
          </a:p>
          <a:p>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9</a:t>
            </a:fld>
            <a:endParaRPr lang="en-NZ"/>
          </a:p>
        </p:txBody>
      </p:sp>
    </p:spTree>
    <p:extLst>
      <p:ext uri="{BB962C8B-B14F-4D97-AF65-F5344CB8AC3E}">
        <p14:creationId xmlns:p14="http://schemas.microsoft.com/office/powerpoint/2010/main" val="76446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a:cs typeface="Calibri"/>
              </a:rPr>
              <a:t>Stress – emphasize</a:t>
            </a:r>
          </a:p>
          <a:p>
            <a:endParaRPr lang="en-US" sz="1350">
              <a:cs typeface="Calibri"/>
            </a:endParaRPr>
          </a:p>
          <a:p>
            <a:pPr marL="285750" indent="-285750">
              <a:buFont typeface="Arial"/>
              <a:buChar char="•"/>
            </a:pPr>
            <a:r>
              <a:rPr lang="en-US" sz="1350">
                <a:cs typeface="Calibri"/>
              </a:rPr>
              <a:t>Q: </a:t>
            </a:r>
            <a:r>
              <a:rPr lang="en-US" sz="1350"/>
              <a:t>I would be interested to know how ACC determine work related stress and how they then determine cover. </a:t>
            </a:r>
            <a:endParaRPr lang="en-US" sz="1350">
              <a:cs typeface="Calibri"/>
            </a:endParaRPr>
          </a:p>
          <a:p>
            <a:endParaRPr lang="en-US" sz="1350">
              <a:cs typeface="Calibri"/>
            </a:endParaRPr>
          </a:p>
          <a:p>
            <a:r>
              <a:rPr lang="en-US" sz="1350">
                <a:cs typeface="Calibri"/>
              </a:rPr>
              <a:t>Stress on its own is not covered. Unless related to sexual abuse, physical injury or traumatic . Work related mental injuries – but very high threshold and not ordinary consequences.</a:t>
            </a:r>
          </a:p>
          <a:p>
            <a:endParaRPr lang="en-US" sz="1350">
              <a:cs typeface="Calibri"/>
            </a:endParaRPr>
          </a:p>
          <a:p>
            <a:endParaRPr lang="en-US"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10</a:t>
            </a:fld>
            <a:endParaRPr lang="en-NZ"/>
          </a:p>
        </p:txBody>
      </p:sp>
    </p:spTree>
    <p:extLst>
      <p:ext uri="{BB962C8B-B14F-4D97-AF65-F5344CB8AC3E}">
        <p14:creationId xmlns:p14="http://schemas.microsoft.com/office/powerpoint/2010/main" val="5744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350">
              <a:cs typeface="Calibri"/>
            </a:endParaRPr>
          </a:p>
          <a:p>
            <a:r>
              <a:rPr lang="en-NZ" sz="1350">
                <a:cs typeface="Calibri"/>
              </a:rPr>
              <a:t>Most claims 90-95% </a:t>
            </a:r>
            <a:r>
              <a:rPr lang="en-NZ" sz="1350" err="1">
                <a:cs typeface="Calibri"/>
              </a:rPr>
              <a:t>dont</a:t>
            </a:r>
            <a:r>
              <a:rPr lang="en-NZ" sz="1350">
                <a:cs typeface="Calibri"/>
              </a:rPr>
              <a:t> require any active ACC involvement. Most dealt with GP/Physio only. </a:t>
            </a:r>
          </a:p>
          <a:p>
            <a:endParaRPr lang="en-NZ" sz="1350">
              <a:cs typeface="Calibri"/>
            </a:endParaRPr>
          </a:p>
          <a:p>
            <a:r>
              <a:rPr lang="en-NZ" sz="1350">
                <a:cs typeface="Calibri"/>
              </a:rPr>
              <a:t>Where people off work longer than 7 days – weekly compensation. 80%. IRD provides </a:t>
            </a:r>
            <a:r>
              <a:rPr lang="en-NZ" sz="1350" err="1">
                <a:cs typeface="Calibri"/>
              </a:rPr>
              <a:t>earnigs</a:t>
            </a:r>
            <a:r>
              <a:rPr lang="en-NZ" sz="1350">
                <a:cs typeface="Calibri"/>
              </a:rPr>
              <a:t> details.</a:t>
            </a:r>
          </a:p>
          <a:p>
            <a:endParaRPr lang="en-NZ" sz="1350">
              <a:cs typeface="Calibri"/>
            </a:endParaRPr>
          </a:p>
          <a:p>
            <a:r>
              <a:rPr lang="en-NZ" sz="1350">
                <a:cs typeface="Calibri"/>
              </a:rPr>
              <a:t>Treatment – GP, physio. IN back ground we pay </a:t>
            </a:r>
            <a:r>
              <a:rPr lang="en-NZ" sz="1350" err="1">
                <a:cs typeface="Calibri"/>
              </a:rPr>
              <a:t>approx</a:t>
            </a:r>
            <a:r>
              <a:rPr lang="en-NZ" sz="1350">
                <a:cs typeface="Calibri"/>
              </a:rPr>
              <a:t> $30 per appt. Surcharge is a bus decision by the provider. NOT ACC.</a:t>
            </a:r>
          </a:p>
          <a:p>
            <a:endParaRPr lang="en-NZ" sz="1350">
              <a:cs typeface="Calibri"/>
            </a:endParaRPr>
          </a:p>
          <a:p>
            <a:r>
              <a:rPr lang="en-NZ" sz="1350">
                <a:cs typeface="Calibri"/>
              </a:rPr>
              <a:t>Social Rehabilitation – needs assessed. Could be 2 hours of home help per week through to house or car modifications.</a:t>
            </a:r>
          </a:p>
          <a:p>
            <a:endParaRPr lang="en-NZ" sz="1350">
              <a:cs typeface="Calibri"/>
            </a:endParaRPr>
          </a:p>
          <a:p>
            <a:r>
              <a:rPr lang="en-NZ" sz="1350" err="1">
                <a:cs typeface="Calibri"/>
              </a:rPr>
              <a:t>Voc</a:t>
            </a:r>
            <a:r>
              <a:rPr lang="en-NZ" sz="1350">
                <a:cs typeface="Calibri"/>
              </a:rPr>
              <a:t> Rehabilitation – more complex situations only (off work for a longer period of time). Often will have an ACC CASE Owner involved</a:t>
            </a:r>
          </a:p>
          <a:p>
            <a:endParaRPr lang="en-NZ" sz="1350"/>
          </a:p>
          <a:p>
            <a:endParaRPr lang="en-NZ" sz="1350">
              <a:cs typeface="Calibri"/>
            </a:endParaRPr>
          </a:p>
          <a:p>
            <a:endParaRPr lang="en-NZ" sz="1350">
              <a:cs typeface="Calibri"/>
            </a:endParaRPr>
          </a:p>
        </p:txBody>
      </p:sp>
      <p:sp>
        <p:nvSpPr>
          <p:cNvPr id="4" name="Slide Number Placeholder 3"/>
          <p:cNvSpPr>
            <a:spLocks noGrp="1"/>
          </p:cNvSpPr>
          <p:nvPr>
            <p:ph type="sldNum" sz="quarter" idx="5"/>
          </p:nvPr>
        </p:nvSpPr>
        <p:spPr/>
        <p:txBody>
          <a:bodyPr/>
          <a:lstStyle/>
          <a:p>
            <a:fld id="{63F56636-A463-4275-A701-5964E73C3AF2}" type="slidenum">
              <a:rPr lang="en-NZ" smtClean="0"/>
              <a:t>13</a:t>
            </a:fld>
            <a:endParaRPr lang="en-NZ"/>
          </a:p>
        </p:txBody>
      </p:sp>
    </p:spTree>
    <p:extLst>
      <p:ext uri="{BB962C8B-B14F-4D97-AF65-F5344CB8AC3E}">
        <p14:creationId xmlns:p14="http://schemas.microsoft.com/office/powerpoint/2010/main" val="1570296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1AA9B4-81B5-453E-97C9-C2DE1865F4FE}"/>
              </a:ext>
            </a:extLst>
          </p:cNvPr>
          <p:cNvSpPr>
            <a:spLocks noGrp="1"/>
          </p:cNvSpPr>
          <p:nvPr>
            <p:ph type="pic" sz="quarter" idx="14" hasCustomPrompt="1"/>
          </p:nvPr>
        </p:nvSpPr>
        <p:spPr>
          <a:xfrm>
            <a:off x="5607389" y="357188"/>
            <a:ext cx="7441265" cy="6831012"/>
          </a:xfrm>
        </p:spPr>
        <p:txBody>
          <a:bodyPr/>
          <a:lstStyle>
            <a:lvl1pPr marL="0" indent="0">
              <a:buNone/>
              <a:defRPr/>
            </a:lvl1pPr>
          </a:lstStyle>
          <a:p>
            <a:r>
              <a:rPr lang="en-NZ"/>
              <a:t>Click icon to insert image</a:t>
            </a:r>
          </a:p>
        </p:txBody>
      </p:sp>
      <p:sp>
        <p:nvSpPr>
          <p:cNvPr id="24" name="Text Placeholder 23">
            <a:extLst>
              <a:ext uri="{FF2B5EF4-FFF2-40B4-BE49-F238E27FC236}">
                <a16:creationId xmlns:a16="http://schemas.microsoft.com/office/drawing/2014/main" id="{071F2CC2-E1FB-4C3A-8BBA-0C712E082834}"/>
              </a:ext>
            </a:extLst>
          </p:cNvPr>
          <p:cNvSpPr>
            <a:spLocks noGrp="1"/>
          </p:cNvSpPr>
          <p:nvPr>
            <p:ph type="body" sz="quarter" idx="11" hasCustomPrompt="1"/>
          </p:nvPr>
        </p:nvSpPr>
        <p:spPr>
          <a:xfrm>
            <a:off x="416349" y="3144155"/>
            <a:ext cx="4873041" cy="387350"/>
          </a:xfrm>
          <a:prstGeom prst="rect">
            <a:avLst/>
          </a:prstGeom>
        </p:spPr>
        <p:txBody>
          <a:bodyPr>
            <a:normAutofit/>
          </a:bodyPr>
          <a:lstStyle>
            <a:lvl1pPr marL="0" indent="0">
              <a:buFontTx/>
              <a:buNone/>
              <a:defRPr sz="2514">
                <a:solidFill>
                  <a:schemeClr val="bg1">
                    <a:lumMod val="50000"/>
                  </a:schemeClr>
                </a:solidFill>
              </a:defRPr>
            </a:lvl1pPr>
            <a:lvl2pPr marL="633456" indent="0">
              <a:buFontTx/>
              <a:buNone/>
              <a:defRPr/>
            </a:lvl2pPr>
            <a:lvl3pPr marL="1266913" indent="0">
              <a:buFontTx/>
              <a:buNone/>
              <a:defRPr/>
            </a:lvl3pPr>
            <a:lvl4pPr marL="1900369" indent="0">
              <a:buFontTx/>
              <a:buNone/>
              <a:defRPr/>
            </a:lvl4pPr>
            <a:lvl5pPr marL="2533825" indent="0">
              <a:buFontTx/>
              <a:buNone/>
              <a:defRPr/>
            </a:lvl5pPr>
          </a:lstStyle>
          <a:p>
            <a:pPr lvl="0"/>
            <a:r>
              <a:rPr lang="en-US"/>
              <a:t>Click to edit subtitle</a:t>
            </a:r>
          </a:p>
        </p:txBody>
      </p:sp>
      <p:pic>
        <p:nvPicPr>
          <p:cNvPr id="8" name="Picture 7" descr="Text&#10;&#10;Description automatically generated">
            <a:extLst>
              <a:ext uri="{FF2B5EF4-FFF2-40B4-BE49-F238E27FC236}">
                <a16:creationId xmlns:a16="http://schemas.microsoft.com/office/drawing/2014/main" id="{6F20C546-9C05-4861-B4EA-1B30DC006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063" y="6217687"/>
            <a:ext cx="3187087" cy="977008"/>
          </a:xfrm>
          <a:prstGeom prst="rect">
            <a:avLst/>
          </a:prstGeom>
        </p:spPr>
      </p:pic>
      <p:sp>
        <p:nvSpPr>
          <p:cNvPr id="11" name="TextBox 10">
            <a:extLst>
              <a:ext uri="{FF2B5EF4-FFF2-40B4-BE49-F238E27FC236}">
                <a16:creationId xmlns:a16="http://schemas.microsoft.com/office/drawing/2014/main" id="{E0A41175-1049-40E6-9677-72582B016695}"/>
              </a:ext>
            </a:extLst>
          </p:cNvPr>
          <p:cNvSpPr txBox="1"/>
          <p:nvPr userDrawn="1"/>
        </p:nvSpPr>
        <p:spPr>
          <a:xfrm>
            <a:off x="422280" y="5431579"/>
            <a:ext cx="907438" cy="363176"/>
          </a:xfrm>
          <a:prstGeom prst="rect">
            <a:avLst/>
          </a:prstGeom>
          <a:noFill/>
        </p:spPr>
        <p:txBody>
          <a:bodyPr wrap="square" rtlCol="0">
            <a:spAutoFit/>
          </a:bodyPr>
          <a:lstStyle/>
          <a:p>
            <a:r>
              <a:rPr lang="en-NZ" sz="1760">
                <a:solidFill>
                  <a:schemeClr val="bg1">
                    <a:lumMod val="50000"/>
                  </a:schemeClr>
                </a:solidFill>
                <a:latin typeface="Arial" panose="020B0604020202020204" pitchFamily="34" charset="0"/>
                <a:cs typeface="Arial" panose="020B0604020202020204" pitchFamily="34" charset="0"/>
              </a:rPr>
              <a:t>DATE:</a:t>
            </a:r>
          </a:p>
        </p:txBody>
      </p:sp>
      <p:cxnSp>
        <p:nvCxnSpPr>
          <p:cNvPr id="12" name="Straight Connector 11">
            <a:extLst>
              <a:ext uri="{FF2B5EF4-FFF2-40B4-BE49-F238E27FC236}">
                <a16:creationId xmlns:a16="http://schemas.microsoft.com/office/drawing/2014/main" id="{63E412D8-2B33-4065-B3A4-ED639F08F82E}"/>
              </a:ext>
            </a:extLst>
          </p:cNvPr>
          <p:cNvCxnSpPr/>
          <p:nvPr userDrawn="1"/>
        </p:nvCxnSpPr>
        <p:spPr>
          <a:xfrm>
            <a:off x="518063" y="3855665"/>
            <a:ext cx="4715353"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28" name="Text Placeholder 27">
            <a:extLst>
              <a:ext uri="{FF2B5EF4-FFF2-40B4-BE49-F238E27FC236}">
                <a16:creationId xmlns:a16="http://schemas.microsoft.com/office/drawing/2014/main" id="{C137F43F-5BA4-4ADB-A339-49B6CCCBC026}"/>
              </a:ext>
            </a:extLst>
          </p:cNvPr>
          <p:cNvSpPr>
            <a:spLocks noGrp="1"/>
          </p:cNvSpPr>
          <p:nvPr userDrawn="1">
            <p:ph type="body" sz="quarter" idx="12" hasCustomPrompt="1"/>
          </p:nvPr>
        </p:nvSpPr>
        <p:spPr>
          <a:xfrm>
            <a:off x="416349" y="1407536"/>
            <a:ext cx="4873041" cy="1032570"/>
          </a:xfrm>
          <a:prstGeom prst="rect">
            <a:avLst/>
          </a:prstGeom>
        </p:spPr>
        <p:txBody>
          <a:bodyPr>
            <a:normAutofit/>
          </a:bodyPr>
          <a:lstStyle>
            <a:lvl1pPr marL="0" indent="0">
              <a:buFontTx/>
              <a:buNone/>
              <a:defRPr sz="4274" b="1">
                <a:solidFill>
                  <a:srgbClr val="055D8E"/>
                </a:solidFill>
              </a:defRPr>
            </a:lvl1pPr>
          </a:lstStyle>
          <a:p>
            <a:pPr lvl="0"/>
            <a:r>
              <a:rPr lang="en-NZ"/>
              <a:t>CLICK TO </a:t>
            </a:r>
            <a:br>
              <a:rPr lang="en-NZ"/>
            </a:br>
            <a:r>
              <a:rPr lang="en-NZ"/>
              <a:t>EDIT TITLE</a:t>
            </a:r>
          </a:p>
        </p:txBody>
      </p:sp>
      <p:sp>
        <p:nvSpPr>
          <p:cNvPr id="30" name="Text Placeholder 29">
            <a:extLst>
              <a:ext uri="{FF2B5EF4-FFF2-40B4-BE49-F238E27FC236}">
                <a16:creationId xmlns:a16="http://schemas.microsoft.com/office/drawing/2014/main" id="{E8A30FF2-82F7-4753-A075-169F446F3875}"/>
              </a:ext>
            </a:extLst>
          </p:cNvPr>
          <p:cNvSpPr>
            <a:spLocks noGrp="1"/>
          </p:cNvSpPr>
          <p:nvPr userDrawn="1">
            <p:ph type="body" sz="quarter" idx="13" hasCustomPrompt="1"/>
          </p:nvPr>
        </p:nvSpPr>
        <p:spPr>
          <a:xfrm>
            <a:off x="1253182" y="5460020"/>
            <a:ext cx="3733604" cy="488950"/>
          </a:xfrm>
          <a:prstGeom prst="rect">
            <a:avLst/>
          </a:prstGeom>
        </p:spPr>
        <p:txBody>
          <a:bodyPr>
            <a:noAutofit/>
          </a:bodyPr>
          <a:lstStyle>
            <a:lvl1pPr marL="0" indent="0">
              <a:buNone/>
              <a:defRPr sz="1760">
                <a:solidFill>
                  <a:schemeClr val="bg1">
                    <a:lumMod val="50000"/>
                  </a:schemeClr>
                </a:solidFill>
              </a:defRPr>
            </a:lvl1pPr>
            <a:lvl2pPr marL="633456" indent="0">
              <a:buNone/>
              <a:defRPr sz="1760">
                <a:solidFill>
                  <a:schemeClr val="bg1">
                    <a:lumMod val="50000"/>
                  </a:schemeClr>
                </a:solidFill>
              </a:defRPr>
            </a:lvl2pPr>
            <a:lvl3pPr marL="1266913" indent="0">
              <a:buNone/>
              <a:defRPr sz="1760">
                <a:solidFill>
                  <a:schemeClr val="bg1">
                    <a:lumMod val="50000"/>
                  </a:schemeClr>
                </a:solidFill>
              </a:defRPr>
            </a:lvl3pPr>
            <a:lvl4pPr marL="1900369" indent="0">
              <a:buNone/>
              <a:defRPr sz="1760">
                <a:solidFill>
                  <a:schemeClr val="bg1">
                    <a:lumMod val="50000"/>
                  </a:schemeClr>
                </a:solidFill>
              </a:defRPr>
            </a:lvl4pPr>
            <a:lvl5pPr marL="2533825" indent="0">
              <a:buNone/>
              <a:defRPr sz="1760">
                <a:solidFill>
                  <a:schemeClr val="bg1">
                    <a:lumMod val="50000"/>
                  </a:schemeClr>
                </a:solidFill>
              </a:defRPr>
            </a:lvl5pPr>
          </a:lstStyle>
          <a:p>
            <a:pPr lvl="0"/>
            <a:r>
              <a:rPr lang="en-US"/>
              <a:t>Click to edit Master date styles</a:t>
            </a:r>
          </a:p>
        </p:txBody>
      </p:sp>
    </p:spTree>
    <p:extLst>
      <p:ext uri="{BB962C8B-B14F-4D97-AF65-F5344CB8AC3E}">
        <p14:creationId xmlns:p14="http://schemas.microsoft.com/office/powerpoint/2010/main" val="402907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with ICON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5521264" y="3371485"/>
            <a:ext cx="2942184" cy="796680"/>
          </a:xfrm>
          <a:prstGeom prst="rect">
            <a:avLst/>
          </a:prstGeom>
        </p:spPr>
        <p:txBody>
          <a:bodyPr>
            <a:noAutofit/>
          </a:bodyPr>
          <a:lstStyle>
            <a:lvl1pPr marL="0" marR="0" indent="0" algn="l"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5521264" y="3094197"/>
            <a:ext cx="2942184" cy="281768"/>
          </a:xfrm>
          <a:prstGeom prst="rect">
            <a:avLst/>
          </a:prstGeom>
        </p:spPr>
        <p:txBody>
          <a:bodyPr>
            <a:noAutofit/>
          </a:bodyPr>
          <a:lstStyle>
            <a:lvl1pPr marL="0" indent="0">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11" name="Rectangle 10">
            <a:extLst>
              <a:ext uri="{FF2B5EF4-FFF2-40B4-BE49-F238E27FC236}">
                <a16:creationId xmlns:a16="http://schemas.microsoft.com/office/drawing/2014/main" id="{FEAF08D7-06F9-47D5-A315-D90CA5D9FAE1}"/>
              </a:ext>
            </a:extLst>
          </p:cNvPr>
          <p:cNvSpPr/>
          <p:nvPr userDrawn="1"/>
        </p:nvSpPr>
        <p:spPr>
          <a:xfrm>
            <a:off x="926667" y="2175855"/>
            <a:ext cx="3903151" cy="40822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p>
        </p:txBody>
      </p:sp>
      <p:cxnSp>
        <p:nvCxnSpPr>
          <p:cNvPr id="13" name="Straight Connector 12">
            <a:extLst>
              <a:ext uri="{FF2B5EF4-FFF2-40B4-BE49-F238E27FC236}">
                <a16:creationId xmlns:a16="http://schemas.microsoft.com/office/drawing/2014/main" id="{B9A9CAD9-0A95-4BC7-8C69-D772E3FFC881}"/>
              </a:ext>
            </a:extLst>
          </p:cNvPr>
          <p:cNvCxnSpPr>
            <a:cxnSpLocks/>
          </p:cNvCxnSpPr>
          <p:nvPr userDrawn="1"/>
        </p:nvCxnSpPr>
        <p:spPr>
          <a:xfrm>
            <a:off x="2180455" y="2674970"/>
            <a:ext cx="1386044"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A04074-A53B-4C5F-984D-30D01A978920}"/>
              </a:ext>
            </a:extLst>
          </p:cNvPr>
          <p:cNvCxnSpPr>
            <a:cxnSpLocks/>
          </p:cNvCxnSpPr>
          <p:nvPr userDrawn="1"/>
        </p:nvCxnSpPr>
        <p:spPr>
          <a:xfrm>
            <a:off x="2180455" y="5796542"/>
            <a:ext cx="1386044"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FCAC3E1-2822-4F07-A1CC-D63656AF8699}"/>
              </a:ext>
            </a:extLst>
          </p:cNvPr>
          <p:cNvSpPr>
            <a:spLocks noGrp="1"/>
          </p:cNvSpPr>
          <p:nvPr>
            <p:ph type="body" sz="quarter" idx="16" hasCustomPrompt="1"/>
          </p:nvPr>
        </p:nvSpPr>
        <p:spPr>
          <a:xfrm>
            <a:off x="1350529" y="2729953"/>
            <a:ext cx="3053320" cy="3012949"/>
          </a:xfrm>
          <a:prstGeom prst="rect">
            <a:avLst/>
          </a:prstGeom>
        </p:spPr>
        <p:txBody>
          <a:bodyPr anchor="ctr" anchorCtr="1">
            <a:noAutofit/>
          </a:bodyPr>
          <a:lstStyle>
            <a:lvl1pPr marL="0" indent="0" algn="ctr">
              <a:buNone/>
              <a:defRPr sz="3017" i="0">
                <a:latin typeface="Arial Black" panose="020B0A04020102020204" pitchFamily="34" charset="0"/>
                <a:ea typeface="Cambria" panose="02040503050406030204" pitchFamily="18" charset="0"/>
              </a:defRPr>
            </a:lvl1pPr>
            <a:lvl2pPr marL="633456" indent="0">
              <a:buNone/>
              <a:defRPr sz="3017" i="1">
                <a:latin typeface="Cambria" panose="02040503050406030204" pitchFamily="18" charset="0"/>
                <a:ea typeface="Cambria" panose="02040503050406030204" pitchFamily="18" charset="0"/>
              </a:defRPr>
            </a:lvl2pPr>
            <a:lvl3pPr marL="1266913" indent="0">
              <a:buNone/>
              <a:defRPr sz="3017" i="1">
                <a:latin typeface="Cambria" panose="02040503050406030204" pitchFamily="18" charset="0"/>
                <a:ea typeface="Cambria" panose="02040503050406030204" pitchFamily="18" charset="0"/>
              </a:defRPr>
            </a:lvl3pPr>
            <a:lvl4pPr marL="1900369" indent="0">
              <a:buNone/>
              <a:defRPr sz="3017" i="1">
                <a:latin typeface="Cambria" panose="02040503050406030204" pitchFamily="18" charset="0"/>
                <a:ea typeface="Cambria" panose="02040503050406030204" pitchFamily="18" charset="0"/>
              </a:defRPr>
            </a:lvl4pPr>
            <a:lvl5pPr marL="2533825" indent="0">
              <a:buNone/>
              <a:defRPr sz="3017" i="1">
                <a:latin typeface="Cambria" panose="02040503050406030204" pitchFamily="18" charset="0"/>
                <a:ea typeface="Cambria" panose="02040503050406030204" pitchFamily="18" charset="0"/>
              </a:defRPr>
            </a:lvl5pPr>
          </a:lstStyle>
          <a:p>
            <a:pPr lvl="0"/>
            <a:r>
              <a:rPr lang="en-US"/>
              <a:t>CLICK TO EDIT </a:t>
            </a:r>
            <a:br>
              <a:rPr lang="en-US"/>
            </a:br>
            <a:r>
              <a:rPr lang="en-US"/>
              <a:t>IMPORTANT</a:t>
            </a:r>
            <a:br>
              <a:rPr lang="en-US"/>
            </a:br>
            <a:r>
              <a:rPr lang="en-US"/>
              <a:t>INFO</a:t>
            </a:r>
            <a:br>
              <a:rPr lang="en-US"/>
            </a:br>
            <a:r>
              <a:rPr lang="en-US"/>
              <a:t>BOX</a:t>
            </a:r>
          </a:p>
        </p:txBody>
      </p:sp>
      <p:pic>
        <p:nvPicPr>
          <p:cNvPr id="17" name="Picture 16" descr="A close up of a sign&#10;&#10;Description automatically generated">
            <a:extLst>
              <a:ext uri="{FF2B5EF4-FFF2-40B4-BE49-F238E27FC236}">
                <a16:creationId xmlns:a16="http://schemas.microsoft.com/office/drawing/2014/main" id="{88D7F966-F78C-4313-BCE2-5FF246073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2820" y="2163820"/>
            <a:ext cx="791567" cy="791567"/>
          </a:xfrm>
          <a:prstGeom prst="rect">
            <a:avLst/>
          </a:prstGeom>
        </p:spPr>
      </p:pic>
      <p:pic>
        <p:nvPicPr>
          <p:cNvPr id="18" name="Picture 17" descr="A picture containing clock&#10;&#10;Description automatically generated">
            <a:extLst>
              <a:ext uri="{FF2B5EF4-FFF2-40B4-BE49-F238E27FC236}">
                <a16:creationId xmlns:a16="http://schemas.microsoft.com/office/drawing/2014/main" id="{BD9E95AE-A13A-4A2D-BADF-4926BE250C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1841" y="2158504"/>
            <a:ext cx="791567" cy="791567"/>
          </a:xfrm>
          <a:prstGeom prst="rect">
            <a:avLst/>
          </a:prstGeom>
        </p:spPr>
      </p:pic>
      <p:pic>
        <p:nvPicPr>
          <p:cNvPr id="19" name="Picture 18" descr="A close up of a sign&#10;&#10;Description automatically generated">
            <a:extLst>
              <a:ext uri="{FF2B5EF4-FFF2-40B4-BE49-F238E27FC236}">
                <a16:creationId xmlns:a16="http://schemas.microsoft.com/office/drawing/2014/main" id="{D5F8EAAA-E7E3-41FE-ABE8-235718276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1841" y="4413133"/>
            <a:ext cx="791567" cy="79156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FD2F1C11-FA45-4F9C-8DE3-CF3B475C8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2820" y="4413133"/>
            <a:ext cx="791567" cy="791567"/>
          </a:xfrm>
          <a:prstGeom prst="rect">
            <a:avLst/>
          </a:prstGeom>
        </p:spPr>
      </p:pic>
      <p:sp>
        <p:nvSpPr>
          <p:cNvPr id="25" name="Text Placeholder 13">
            <a:extLst>
              <a:ext uri="{FF2B5EF4-FFF2-40B4-BE49-F238E27FC236}">
                <a16:creationId xmlns:a16="http://schemas.microsoft.com/office/drawing/2014/main" id="{96D50CFA-7B53-44DF-9B8F-2C914A39D137}"/>
              </a:ext>
            </a:extLst>
          </p:cNvPr>
          <p:cNvSpPr>
            <a:spLocks noGrp="1"/>
          </p:cNvSpPr>
          <p:nvPr>
            <p:ph type="body" sz="quarter" idx="17" hasCustomPrompt="1"/>
          </p:nvPr>
        </p:nvSpPr>
        <p:spPr>
          <a:xfrm>
            <a:off x="9538845" y="3368952"/>
            <a:ext cx="2942184" cy="796680"/>
          </a:xfrm>
          <a:prstGeom prst="rect">
            <a:avLst/>
          </a:prstGeom>
        </p:spPr>
        <p:txBody>
          <a:bodyPr>
            <a:noAutofit/>
          </a:bodyPr>
          <a:lstStyle>
            <a:lvl1pPr marL="0" marR="0" indent="0" algn="l"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sp>
        <p:nvSpPr>
          <p:cNvPr id="26" name="Text Placeholder 15">
            <a:extLst>
              <a:ext uri="{FF2B5EF4-FFF2-40B4-BE49-F238E27FC236}">
                <a16:creationId xmlns:a16="http://schemas.microsoft.com/office/drawing/2014/main" id="{FCC7807D-03D0-4DCE-8A90-70232CE9205E}"/>
              </a:ext>
            </a:extLst>
          </p:cNvPr>
          <p:cNvSpPr>
            <a:spLocks noGrp="1"/>
          </p:cNvSpPr>
          <p:nvPr>
            <p:ph type="body" sz="quarter" idx="18" hasCustomPrompt="1"/>
          </p:nvPr>
        </p:nvSpPr>
        <p:spPr>
          <a:xfrm>
            <a:off x="9538845" y="3091664"/>
            <a:ext cx="2942184" cy="281768"/>
          </a:xfrm>
          <a:prstGeom prst="rect">
            <a:avLst/>
          </a:prstGeom>
        </p:spPr>
        <p:txBody>
          <a:bodyPr>
            <a:noAutofit/>
          </a:bodyPr>
          <a:lstStyle>
            <a:lvl1pPr marL="0" indent="0">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27" name="Text Placeholder 13">
            <a:extLst>
              <a:ext uri="{FF2B5EF4-FFF2-40B4-BE49-F238E27FC236}">
                <a16:creationId xmlns:a16="http://schemas.microsoft.com/office/drawing/2014/main" id="{63358BD6-3CCB-4917-B9DC-76E5F612ECA7}"/>
              </a:ext>
            </a:extLst>
          </p:cNvPr>
          <p:cNvSpPr>
            <a:spLocks noGrp="1"/>
          </p:cNvSpPr>
          <p:nvPr>
            <p:ph type="body" sz="quarter" idx="19" hasCustomPrompt="1"/>
          </p:nvPr>
        </p:nvSpPr>
        <p:spPr>
          <a:xfrm>
            <a:off x="5539086" y="5666350"/>
            <a:ext cx="2942184" cy="796680"/>
          </a:xfrm>
          <a:prstGeom prst="rect">
            <a:avLst/>
          </a:prstGeom>
        </p:spPr>
        <p:txBody>
          <a:bodyPr>
            <a:noAutofit/>
          </a:bodyPr>
          <a:lstStyle>
            <a:lvl1pPr marL="0" marR="0" indent="0" algn="l"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sp>
        <p:nvSpPr>
          <p:cNvPr id="28" name="Text Placeholder 15">
            <a:extLst>
              <a:ext uri="{FF2B5EF4-FFF2-40B4-BE49-F238E27FC236}">
                <a16:creationId xmlns:a16="http://schemas.microsoft.com/office/drawing/2014/main" id="{73D1CF43-6A48-4286-847B-E51E57CA36B7}"/>
              </a:ext>
            </a:extLst>
          </p:cNvPr>
          <p:cNvSpPr>
            <a:spLocks noGrp="1"/>
          </p:cNvSpPr>
          <p:nvPr>
            <p:ph type="body" sz="quarter" idx="20" hasCustomPrompt="1"/>
          </p:nvPr>
        </p:nvSpPr>
        <p:spPr>
          <a:xfrm>
            <a:off x="5539086" y="5389062"/>
            <a:ext cx="2942184" cy="281768"/>
          </a:xfrm>
          <a:prstGeom prst="rect">
            <a:avLst/>
          </a:prstGeom>
        </p:spPr>
        <p:txBody>
          <a:bodyPr>
            <a:noAutofit/>
          </a:bodyPr>
          <a:lstStyle>
            <a:lvl1pPr marL="0" indent="0">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29" name="Text Placeholder 13">
            <a:extLst>
              <a:ext uri="{FF2B5EF4-FFF2-40B4-BE49-F238E27FC236}">
                <a16:creationId xmlns:a16="http://schemas.microsoft.com/office/drawing/2014/main" id="{99D8DD8C-485D-4763-AD91-32AABF2E3937}"/>
              </a:ext>
            </a:extLst>
          </p:cNvPr>
          <p:cNvSpPr>
            <a:spLocks noGrp="1"/>
          </p:cNvSpPr>
          <p:nvPr>
            <p:ph type="body" sz="quarter" idx="21" hasCustomPrompt="1"/>
          </p:nvPr>
        </p:nvSpPr>
        <p:spPr>
          <a:xfrm>
            <a:off x="9556667" y="5663817"/>
            <a:ext cx="2942184" cy="796680"/>
          </a:xfrm>
          <a:prstGeom prst="rect">
            <a:avLst/>
          </a:prstGeom>
        </p:spPr>
        <p:txBody>
          <a:bodyPr>
            <a:noAutofit/>
          </a:bodyPr>
          <a:lstStyle>
            <a:lvl1pPr marL="0" marR="0" indent="0" algn="l"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sp>
        <p:nvSpPr>
          <p:cNvPr id="30" name="Text Placeholder 15">
            <a:extLst>
              <a:ext uri="{FF2B5EF4-FFF2-40B4-BE49-F238E27FC236}">
                <a16:creationId xmlns:a16="http://schemas.microsoft.com/office/drawing/2014/main" id="{F7518C83-557C-4354-8127-F6F784CDE5AF}"/>
              </a:ext>
            </a:extLst>
          </p:cNvPr>
          <p:cNvSpPr>
            <a:spLocks noGrp="1"/>
          </p:cNvSpPr>
          <p:nvPr>
            <p:ph type="body" sz="quarter" idx="22" hasCustomPrompt="1"/>
          </p:nvPr>
        </p:nvSpPr>
        <p:spPr>
          <a:xfrm>
            <a:off x="9556667" y="5386529"/>
            <a:ext cx="2942184" cy="281768"/>
          </a:xfrm>
          <a:prstGeom prst="rect">
            <a:avLst/>
          </a:prstGeom>
        </p:spPr>
        <p:txBody>
          <a:bodyPr>
            <a:noAutofit/>
          </a:bodyPr>
          <a:lstStyle>
            <a:lvl1pPr marL="0" indent="0">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23" name="Slide Number Placeholder 6">
            <a:extLst>
              <a:ext uri="{FF2B5EF4-FFF2-40B4-BE49-F238E27FC236}">
                <a16:creationId xmlns:a16="http://schemas.microsoft.com/office/drawing/2014/main" id="{F05F1A49-86EC-448D-B6C1-E65C7439D46C}"/>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24" name="Straight Connector 23">
            <a:extLst>
              <a:ext uri="{FF2B5EF4-FFF2-40B4-BE49-F238E27FC236}">
                <a16:creationId xmlns:a16="http://schemas.microsoft.com/office/drawing/2014/main" id="{23E5F968-4DA6-41EB-985A-6082E9C09EFA}"/>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31" name="Picture 30" descr="Text&#10;&#10;Description automatically generated">
            <a:extLst>
              <a:ext uri="{FF2B5EF4-FFF2-40B4-BE49-F238E27FC236}">
                <a16:creationId xmlns:a16="http://schemas.microsoft.com/office/drawing/2014/main" id="{677A9DDC-8221-4BF6-8051-0AC1208446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384645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with ICONS_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768272" y="4244544"/>
            <a:ext cx="2397248" cy="1628775"/>
          </a:xfrm>
          <a:prstGeom prst="rect">
            <a:avLst/>
          </a:prstGeom>
        </p:spPr>
        <p:txBody>
          <a:bodyPr>
            <a:noAutofit/>
          </a:bodyPr>
          <a:lstStyle>
            <a:lvl1pPr marL="0" marR="0" indent="0" algn="ctr"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768272" y="3908534"/>
            <a:ext cx="2397248" cy="281768"/>
          </a:xfrm>
          <a:prstGeom prst="rect">
            <a:avLst/>
          </a:prstGeom>
        </p:spPr>
        <p:txBody>
          <a:bodyPr>
            <a:noAutofit/>
          </a:bodyPr>
          <a:lstStyle>
            <a:lvl1pPr marL="0" indent="0" algn="ctr">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pic>
        <p:nvPicPr>
          <p:cNvPr id="23" name="Picture 22" descr="A close up of a sign&#10;&#10;Description automatically generated">
            <a:extLst>
              <a:ext uri="{FF2B5EF4-FFF2-40B4-BE49-F238E27FC236}">
                <a16:creationId xmlns:a16="http://schemas.microsoft.com/office/drawing/2014/main" id="{4B48693B-DE28-475C-871A-6866B0019C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589" y="2456207"/>
            <a:ext cx="1243891" cy="1243891"/>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7DBE312B-5BDA-48C8-8378-78CCE2D06C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8495" y="2463743"/>
            <a:ext cx="1243891" cy="1243891"/>
          </a:xfrm>
          <a:prstGeom prst="rect">
            <a:avLst/>
          </a:prstGeom>
        </p:spPr>
      </p:pic>
      <p:pic>
        <p:nvPicPr>
          <p:cNvPr id="31" name="Picture 30" descr="A close up of a sign&#10;&#10;Description automatically generated">
            <a:extLst>
              <a:ext uri="{FF2B5EF4-FFF2-40B4-BE49-F238E27FC236}">
                <a16:creationId xmlns:a16="http://schemas.microsoft.com/office/drawing/2014/main" id="{6004B5F3-60A5-4617-AAFF-5E27A8748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4950" y="2456207"/>
            <a:ext cx="1243891" cy="1243891"/>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EDBFEF6F-DFBD-4F3B-B411-5041A8AEE5E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70800" y="2463743"/>
            <a:ext cx="1243891" cy="1243891"/>
          </a:xfrm>
          <a:prstGeom prst="rect">
            <a:avLst/>
          </a:prstGeom>
        </p:spPr>
      </p:pic>
      <p:grpSp>
        <p:nvGrpSpPr>
          <p:cNvPr id="33" name="Group 32">
            <a:extLst>
              <a:ext uri="{FF2B5EF4-FFF2-40B4-BE49-F238E27FC236}">
                <a16:creationId xmlns:a16="http://schemas.microsoft.com/office/drawing/2014/main" id="{116F49D7-DD61-4029-A4D7-77BC4A04C631}"/>
              </a:ext>
            </a:extLst>
          </p:cNvPr>
          <p:cNvGrpSpPr/>
          <p:nvPr userDrawn="1"/>
        </p:nvGrpSpPr>
        <p:grpSpPr>
          <a:xfrm>
            <a:off x="3557182" y="2501267"/>
            <a:ext cx="6341828" cy="2557149"/>
            <a:chOff x="2421581" y="2169335"/>
            <a:chExt cx="4225155" cy="3417964"/>
          </a:xfrm>
        </p:grpSpPr>
        <p:cxnSp>
          <p:nvCxnSpPr>
            <p:cNvPr id="34" name="Straight Connector 33">
              <a:extLst>
                <a:ext uri="{FF2B5EF4-FFF2-40B4-BE49-F238E27FC236}">
                  <a16:creationId xmlns:a16="http://schemas.microsoft.com/office/drawing/2014/main" id="{82AE8A29-A3AE-410C-B347-219649FC7813}"/>
                </a:ext>
              </a:extLst>
            </p:cNvPr>
            <p:cNvCxnSpPr>
              <a:cxnSpLocks/>
            </p:cNvCxnSpPr>
            <p:nvPr/>
          </p:nvCxnSpPr>
          <p:spPr>
            <a:xfrm>
              <a:off x="2421581" y="2169335"/>
              <a:ext cx="0" cy="341796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74B998-7FDE-4055-824D-225C6BDA1365}"/>
                </a:ext>
              </a:extLst>
            </p:cNvPr>
            <p:cNvCxnSpPr>
              <a:cxnSpLocks/>
            </p:cNvCxnSpPr>
            <p:nvPr/>
          </p:nvCxnSpPr>
          <p:spPr>
            <a:xfrm>
              <a:off x="4521547" y="2169335"/>
              <a:ext cx="0" cy="341796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5F461EE-DEFF-4C6D-AE4C-59CBEAF82B7A}"/>
                </a:ext>
              </a:extLst>
            </p:cNvPr>
            <p:cNvCxnSpPr>
              <a:cxnSpLocks/>
            </p:cNvCxnSpPr>
            <p:nvPr/>
          </p:nvCxnSpPr>
          <p:spPr>
            <a:xfrm>
              <a:off x="6646736" y="2169335"/>
              <a:ext cx="0" cy="341796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7" name="Text Placeholder 13">
            <a:extLst>
              <a:ext uri="{FF2B5EF4-FFF2-40B4-BE49-F238E27FC236}">
                <a16:creationId xmlns:a16="http://schemas.microsoft.com/office/drawing/2014/main" id="{3EFD4667-AA8F-406B-A3AF-9A5E2133F48B}"/>
              </a:ext>
            </a:extLst>
          </p:cNvPr>
          <p:cNvSpPr>
            <a:spLocks noGrp="1"/>
          </p:cNvSpPr>
          <p:nvPr>
            <p:ph type="body" sz="quarter" idx="16" hasCustomPrompt="1"/>
          </p:nvPr>
        </p:nvSpPr>
        <p:spPr>
          <a:xfrm>
            <a:off x="3899173" y="4244544"/>
            <a:ext cx="2397248" cy="1628775"/>
          </a:xfrm>
          <a:prstGeom prst="rect">
            <a:avLst/>
          </a:prstGeom>
        </p:spPr>
        <p:txBody>
          <a:bodyPr>
            <a:noAutofit/>
          </a:bodyPr>
          <a:lstStyle>
            <a:lvl1pPr marL="0" marR="0" indent="0" algn="ctr"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sp>
        <p:nvSpPr>
          <p:cNvPr id="38" name="Text Placeholder 15">
            <a:extLst>
              <a:ext uri="{FF2B5EF4-FFF2-40B4-BE49-F238E27FC236}">
                <a16:creationId xmlns:a16="http://schemas.microsoft.com/office/drawing/2014/main" id="{2677A5E8-A97F-4CF6-B40A-90BFA5D3CF1E}"/>
              </a:ext>
            </a:extLst>
          </p:cNvPr>
          <p:cNvSpPr>
            <a:spLocks noGrp="1"/>
          </p:cNvSpPr>
          <p:nvPr>
            <p:ph type="body" sz="quarter" idx="17" hasCustomPrompt="1"/>
          </p:nvPr>
        </p:nvSpPr>
        <p:spPr>
          <a:xfrm>
            <a:off x="3899173" y="3908534"/>
            <a:ext cx="2397248" cy="281768"/>
          </a:xfrm>
          <a:prstGeom prst="rect">
            <a:avLst/>
          </a:prstGeom>
        </p:spPr>
        <p:txBody>
          <a:bodyPr>
            <a:noAutofit/>
          </a:bodyPr>
          <a:lstStyle>
            <a:lvl1pPr marL="0" indent="0" algn="ctr">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39" name="Text Placeholder 13">
            <a:extLst>
              <a:ext uri="{FF2B5EF4-FFF2-40B4-BE49-F238E27FC236}">
                <a16:creationId xmlns:a16="http://schemas.microsoft.com/office/drawing/2014/main" id="{F0A985CF-54E5-4E28-B77C-5590D4931477}"/>
              </a:ext>
            </a:extLst>
          </p:cNvPr>
          <p:cNvSpPr>
            <a:spLocks noGrp="1"/>
          </p:cNvSpPr>
          <p:nvPr>
            <p:ph type="body" sz="quarter" idx="18" hasCustomPrompt="1"/>
          </p:nvPr>
        </p:nvSpPr>
        <p:spPr>
          <a:xfrm>
            <a:off x="7116097" y="4244544"/>
            <a:ext cx="2397248" cy="1628775"/>
          </a:xfrm>
          <a:prstGeom prst="rect">
            <a:avLst/>
          </a:prstGeom>
        </p:spPr>
        <p:txBody>
          <a:bodyPr>
            <a:noAutofit/>
          </a:bodyPr>
          <a:lstStyle>
            <a:lvl1pPr marL="0" marR="0" indent="0" algn="ctr"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sp>
        <p:nvSpPr>
          <p:cNvPr id="40" name="Text Placeholder 15">
            <a:extLst>
              <a:ext uri="{FF2B5EF4-FFF2-40B4-BE49-F238E27FC236}">
                <a16:creationId xmlns:a16="http://schemas.microsoft.com/office/drawing/2014/main" id="{3ED8346B-448F-4FC1-8BA9-613B3F02B12E}"/>
              </a:ext>
            </a:extLst>
          </p:cNvPr>
          <p:cNvSpPr>
            <a:spLocks noGrp="1"/>
          </p:cNvSpPr>
          <p:nvPr>
            <p:ph type="body" sz="quarter" idx="19" hasCustomPrompt="1"/>
          </p:nvPr>
        </p:nvSpPr>
        <p:spPr>
          <a:xfrm>
            <a:off x="7116097" y="3908534"/>
            <a:ext cx="2397248" cy="281768"/>
          </a:xfrm>
          <a:prstGeom prst="rect">
            <a:avLst/>
          </a:prstGeom>
        </p:spPr>
        <p:txBody>
          <a:bodyPr>
            <a:noAutofit/>
          </a:bodyPr>
          <a:lstStyle>
            <a:lvl1pPr marL="0" indent="0" algn="ctr">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41" name="Text Placeholder 13">
            <a:extLst>
              <a:ext uri="{FF2B5EF4-FFF2-40B4-BE49-F238E27FC236}">
                <a16:creationId xmlns:a16="http://schemas.microsoft.com/office/drawing/2014/main" id="{747C7996-0C9B-4F9C-915D-4D9190C61495}"/>
              </a:ext>
            </a:extLst>
          </p:cNvPr>
          <p:cNvSpPr>
            <a:spLocks noGrp="1"/>
          </p:cNvSpPr>
          <p:nvPr>
            <p:ph type="body" sz="quarter" idx="20" hasCustomPrompt="1"/>
          </p:nvPr>
        </p:nvSpPr>
        <p:spPr>
          <a:xfrm>
            <a:off x="10251817" y="4244544"/>
            <a:ext cx="2397248" cy="1628775"/>
          </a:xfrm>
          <a:prstGeom prst="rect">
            <a:avLst/>
          </a:prstGeom>
        </p:spPr>
        <p:txBody>
          <a:bodyPr>
            <a:noAutofit/>
          </a:bodyPr>
          <a:lstStyle>
            <a:lvl1pPr marL="0" marR="0" indent="0" algn="ctr" defTabSz="1266913" rtl="0" eaLnBrk="1" fontAlgn="auto" latinLnBrk="0" hangingPunct="1">
              <a:lnSpc>
                <a:spcPct val="10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a:t>
            </a:r>
          </a:p>
          <a:p>
            <a:pPr lvl="0"/>
            <a:endParaRPr lang="en-US"/>
          </a:p>
        </p:txBody>
      </p:sp>
      <p:sp>
        <p:nvSpPr>
          <p:cNvPr id="42" name="Text Placeholder 15">
            <a:extLst>
              <a:ext uri="{FF2B5EF4-FFF2-40B4-BE49-F238E27FC236}">
                <a16:creationId xmlns:a16="http://schemas.microsoft.com/office/drawing/2014/main" id="{4CC0D764-0E53-4F15-BFB5-C2FC00E24B18}"/>
              </a:ext>
            </a:extLst>
          </p:cNvPr>
          <p:cNvSpPr>
            <a:spLocks noGrp="1"/>
          </p:cNvSpPr>
          <p:nvPr>
            <p:ph type="body" sz="quarter" idx="21" hasCustomPrompt="1"/>
          </p:nvPr>
        </p:nvSpPr>
        <p:spPr>
          <a:xfrm>
            <a:off x="10251817" y="3908534"/>
            <a:ext cx="2397248" cy="281768"/>
          </a:xfrm>
          <a:prstGeom prst="rect">
            <a:avLst/>
          </a:prstGeom>
        </p:spPr>
        <p:txBody>
          <a:bodyPr>
            <a:noAutofit/>
          </a:bodyPr>
          <a:lstStyle>
            <a:lvl1pPr marL="0" indent="0" algn="ctr">
              <a:buNone/>
              <a:defRPr sz="18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a:t>
            </a:r>
          </a:p>
        </p:txBody>
      </p:sp>
      <p:sp>
        <p:nvSpPr>
          <p:cNvPr id="43" name="Slide Number Placeholder 6">
            <a:extLst>
              <a:ext uri="{FF2B5EF4-FFF2-40B4-BE49-F238E27FC236}">
                <a16:creationId xmlns:a16="http://schemas.microsoft.com/office/drawing/2014/main" id="{B903F4DD-AD7D-49E9-A5E1-CD21BE5996C9}"/>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44" name="Straight Connector 43">
            <a:extLst>
              <a:ext uri="{FF2B5EF4-FFF2-40B4-BE49-F238E27FC236}">
                <a16:creationId xmlns:a16="http://schemas.microsoft.com/office/drawing/2014/main" id="{6332BAAA-8878-4E5A-810A-9D02EAD160E4}"/>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45" name="Picture 44" descr="Text&#10;&#10;Description automatically generated">
            <a:extLst>
              <a:ext uri="{FF2B5EF4-FFF2-40B4-BE49-F238E27FC236}">
                <a16:creationId xmlns:a16="http://schemas.microsoft.com/office/drawing/2014/main" id="{3909AF10-091C-44E3-9F13-CB127FC5A71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199239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with char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6301219" y="2081289"/>
            <a:ext cx="6369943" cy="462711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styles.dfdfmnsdmnfdfndnfmdfnmdnfmdnfmdnfmdfnmdnfmdnfmdnfmdnfmdnfmdnfmdfndmfndfndfn,sdfnmsd,fnmmdfndmfnmd</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r>
              <a:rPr lang="en-US"/>
              <a:t>Click here to edit master bullets</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6321210" y="1546226"/>
            <a:ext cx="6369943"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4" name="Chart Placeholder 3">
            <a:extLst>
              <a:ext uri="{FF2B5EF4-FFF2-40B4-BE49-F238E27FC236}">
                <a16:creationId xmlns:a16="http://schemas.microsoft.com/office/drawing/2014/main" id="{219695CD-1799-4AA0-AA5A-D9D589024972}"/>
              </a:ext>
            </a:extLst>
          </p:cNvPr>
          <p:cNvSpPr>
            <a:spLocks noGrp="1"/>
          </p:cNvSpPr>
          <p:nvPr>
            <p:ph type="chart" sz="quarter" idx="16"/>
          </p:nvPr>
        </p:nvSpPr>
        <p:spPr>
          <a:xfrm>
            <a:off x="903971" y="1546225"/>
            <a:ext cx="5272143" cy="5162550"/>
          </a:xfrm>
          <a:prstGeom prst="rect">
            <a:avLst/>
          </a:prstGeom>
        </p:spPr>
        <p:txBody>
          <a:bodyPr>
            <a:normAutofit/>
          </a:bodyPr>
          <a:lstStyle>
            <a:lvl1pPr marL="0" indent="0">
              <a:buNone/>
              <a:defRPr sz="1760"/>
            </a:lvl1pPr>
          </a:lstStyle>
          <a:p>
            <a:r>
              <a:rPr lang="en-US"/>
              <a:t>Click icon to add chart</a:t>
            </a:r>
            <a:endParaRPr lang="en-NZ"/>
          </a:p>
        </p:txBody>
      </p:sp>
      <p:sp>
        <p:nvSpPr>
          <p:cNvPr id="13" name="Slide Number Placeholder 6">
            <a:extLst>
              <a:ext uri="{FF2B5EF4-FFF2-40B4-BE49-F238E27FC236}">
                <a16:creationId xmlns:a16="http://schemas.microsoft.com/office/drawing/2014/main" id="{DA6E3015-BF30-4951-8423-E85FA48A93AE}"/>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15" name="Straight Connector 14">
            <a:extLst>
              <a:ext uri="{FF2B5EF4-FFF2-40B4-BE49-F238E27FC236}">
                <a16:creationId xmlns:a16="http://schemas.microsoft.com/office/drawing/2014/main" id="{5ABA8A0C-BA88-4A9F-A795-15363FB66C84}"/>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17" name="Picture 16" descr="Text&#10;&#10;Description automatically generated">
            <a:extLst>
              <a:ext uri="{FF2B5EF4-FFF2-40B4-BE49-F238E27FC236}">
                <a16:creationId xmlns:a16="http://schemas.microsoft.com/office/drawing/2014/main" id="{34660F47-FFD8-4185-895E-2727458AC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228107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with chart/sta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8266541" y="2224409"/>
            <a:ext cx="4424610"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6986448" y="1546226"/>
            <a:ext cx="570470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KEY STATS</a:t>
            </a:r>
          </a:p>
        </p:txBody>
      </p:sp>
      <p:sp>
        <p:nvSpPr>
          <p:cNvPr id="4" name="Chart Placeholder 3">
            <a:extLst>
              <a:ext uri="{FF2B5EF4-FFF2-40B4-BE49-F238E27FC236}">
                <a16:creationId xmlns:a16="http://schemas.microsoft.com/office/drawing/2014/main" id="{219695CD-1799-4AA0-AA5A-D9D589024972}"/>
              </a:ext>
            </a:extLst>
          </p:cNvPr>
          <p:cNvSpPr>
            <a:spLocks noGrp="1"/>
          </p:cNvSpPr>
          <p:nvPr>
            <p:ph type="chart" sz="quarter" idx="16"/>
          </p:nvPr>
        </p:nvSpPr>
        <p:spPr>
          <a:xfrm>
            <a:off x="903969" y="1546230"/>
            <a:ext cx="5815919" cy="3025773"/>
          </a:xfrm>
          <a:prstGeom prst="rect">
            <a:avLst/>
          </a:prstGeom>
        </p:spPr>
        <p:txBody>
          <a:bodyPr>
            <a:normAutofit/>
          </a:bodyPr>
          <a:lstStyle>
            <a:lvl1pPr marL="0" indent="0">
              <a:buNone/>
              <a:defRPr sz="1760"/>
            </a:lvl1pPr>
          </a:lstStyle>
          <a:p>
            <a:r>
              <a:rPr lang="en-US"/>
              <a:t>Click icon to add chart</a:t>
            </a:r>
            <a:endParaRPr lang="en-NZ"/>
          </a:p>
        </p:txBody>
      </p:sp>
      <p:sp>
        <p:nvSpPr>
          <p:cNvPr id="13" name="Text Placeholder 13">
            <a:extLst>
              <a:ext uri="{FF2B5EF4-FFF2-40B4-BE49-F238E27FC236}">
                <a16:creationId xmlns:a16="http://schemas.microsoft.com/office/drawing/2014/main" id="{29BFF8A8-312B-41AE-B3F7-69CA0F6A92EC}"/>
              </a:ext>
            </a:extLst>
          </p:cNvPr>
          <p:cNvSpPr>
            <a:spLocks noGrp="1"/>
          </p:cNvSpPr>
          <p:nvPr>
            <p:ph type="body" sz="quarter" idx="17" hasCustomPrompt="1"/>
          </p:nvPr>
        </p:nvSpPr>
        <p:spPr>
          <a:xfrm>
            <a:off x="7016431" y="2208505"/>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
        <p:nvSpPr>
          <p:cNvPr id="15" name="Text Placeholder 13">
            <a:extLst>
              <a:ext uri="{FF2B5EF4-FFF2-40B4-BE49-F238E27FC236}">
                <a16:creationId xmlns:a16="http://schemas.microsoft.com/office/drawing/2014/main" id="{8F62E75E-760D-40EA-9DA2-CD56A5126AC0}"/>
              </a:ext>
            </a:extLst>
          </p:cNvPr>
          <p:cNvSpPr>
            <a:spLocks noGrp="1"/>
          </p:cNvSpPr>
          <p:nvPr>
            <p:ph type="body" sz="quarter" idx="18" hasCustomPrompt="1"/>
          </p:nvPr>
        </p:nvSpPr>
        <p:spPr>
          <a:xfrm>
            <a:off x="8266541" y="2876416"/>
            <a:ext cx="4424610"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17" name="Text Placeholder 13">
            <a:extLst>
              <a:ext uri="{FF2B5EF4-FFF2-40B4-BE49-F238E27FC236}">
                <a16:creationId xmlns:a16="http://schemas.microsoft.com/office/drawing/2014/main" id="{17736646-39F0-4147-824A-861B103ABE46}"/>
              </a:ext>
            </a:extLst>
          </p:cNvPr>
          <p:cNvSpPr>
            <a:spLocks noGrp="1"/>
          </p:cNvSpPr>
          <p:nvPr>
            <p:ph type="body" sz="quarter" idx="19" hasCustomPrompt="1"/>
          </p:nvPr>
        </p:nvSpPr>
        <p:spPr>
          <a:xfrm>
            <a:off x="7016431" y="2860512"/>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30%</a:t>
            </a:r>
          </a:p>
        </p:txBody>
      </p:sp>
      <p:sp>
        <p:nvSpPr>
          <p:cNvPr id="18" name="Text Placeholder 13">
            <a:extLst>
              <a:ext uri="{FF2B5EF4-FFF2-40B4-BE49-F238E27FC236}">
                <a16:creationId xmlns:a16="http://schemas.microsoft.com/office/drawing/2014/main" id="{4EB78202-C982-4E9D-BE06-4669EDA45F58}"/>
              </a:ext>
            </a:extLst>
          </p:cNvPr>
          <p:cNvSpPr>
            <a:spLocks noGrp="1"/>
          </p:cNvSpPr>
          <p:nvPr>
            <p:ph type="body" sz="quarter" idx="20" hasCustomPrompt="1"/>
          </p:nvPr>
        </p:nvSpPr>
        <p:spPr>
          <a:xfrm>
            <a:off x="8236556" y="3520472"/>
            <a:ext cx="4424610"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19" name="Text Placeholder 13">
            <a:extLst>
              <a:ext uri="{FF2B5EF4-FFF2-40B4-BE49-F238E27FC236}">
                <a16:creationId xmlns:a16="http://schemas.microsoft.com/office/drawing/2014/main" id="{73E703AC-BD9D-48B9-AD5E-2BFD0DF19C57}"/>
              </a:ext>
            </a:extLst>
          </p:cNvPr>
          <p:cNvSpPr>
            <a:spLocks noGrp="1"/>
          </p:cNvSpPr>
          <p:nvPr>
            <p:ph type="body" sz="quarter" idx="21" hasCustomPrompt="1"/>
          </p:nvPr>
        </p:nvSpPr>
        <p:spPr>
          <a:xfrm>
            <a:off x="6986445" y="3504568"/>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40%</a:t>
            </a:r>
          </a:p>
        </p:txBody>
      </p:sp>
      <p:sp>
        <p:nvSpPr>
          <p:cNvPr id="20" name="Text Placeholder 13">
            <a:extLst>
              <a:ext uri="{FF2B5EF4-FFF2-40B4-BE49-F238E27FC236}">
                <a16:creationId xmlns:a16="http://schemas.microsoft.com/office/drawing/2014/main" id="{A21BBD17-0548-4A13-83A1-8A90DEF3B564}"/>
              </a:ext>
            </a:extLst>
          </p:cNvPr>
          <p:cNvSpPr>
            <a:spLocks noGrp="1"/>
          </p:cNvSpPr>
          <p:nvPr>
            <p:ph type="body" sz="quarter" idx="22" hasCustomPrompt="1"/>
          </p:nvPr>
        </p:nvSpPr>
        <p:spPr>
          <a:xfrm>
            <a:off x="8236556" y="4204284"/>
            <a:ext cx="4424610"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21" name="Text Placeholder 13">
            <a:extLst>
              <a:ext uri="{FF2B5EF4-FFF2-40B4-BE49-F238E27FC236}">
                <a16:creationId xmlns:a16="http://schemas.microsoft.com/office/drawing/2014/main" id="{403FAE7C-F66E-41A8-B7E0-5B8466A7F97A}"/>
              </a:ext>
            </a:extLst>
          </p:cNvPr>
          <p:cNvSpPr>
            <a:spLocks noGrp="1"/>
          </p:cNvSpPr>
          <p:nvPr>
            <p:ph type="body" sz="quarter" idx="23" hasCustomPrompt="1"/>
          </p:nvPr>
        </p:nvSpPr>
        <p:spPr>
          <a:xfrm>
            <a:off x="6986445" y="4188380"/>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50%</a:t>
            </a:r>
          </a:p>
        </p:txBody>
      </p:sp>
      <p:sp>
        <p:nvSpPr>
          <p:cNvPr id="22" name="Text Placeholder 15">
            <a:extLst>
              <a:ext uri="{FF2B5EF4-FFF2-40B4-BE49-F238E27FC236}">
                <a16:creationId xmlns:a16="http://schemas.microsoft.com/office/drawing/2014/main" id="{8A214D41-008C-40BA-BEEE-89A7D8A57A50}"/>
              </a:ext>
            </a:extLst>
          </p:cNvPr>
          <p:cNvSpPr>
            <a:spLocks noGrp="1"/>
          </p:cNvSpPr>
          <p:nvPr>
            <p:ph type="body" sz="quarter" idx="24" hasCustomPrompt="1"/>
          </p:nvPr>
        </p:nvSpPr>
        <p:spPr>
          <a:xfrm>
            <a:off x="903971" y="4829052"/>
            <a:ext cx="6369943"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23" name="Text Placeholder 13">
            <a:extLst>
              <a:ext uri="{FF2B5EF4-FFF2-40B4-BE49-F238E27FC236}">
                <a16:creationId xmlns:a16="http://schemas.microsoft.com/office/drawing/2014/main" id="{DE955726-1C5B-40DA-A7E0-92CC4541076E}"/>
              </a:ext>
            </a:extLst>
          </p:cNvPr>
          <p:cNvSpPr>
            <a:spLocks noGrp="1"/>
          </p:cNvSpPr>
          <p:nvPr>
            <p:ph type="body" sz="quarter" idx="25" hasCustomPrompt="1"/>
          </p:nvPr>
        </p:nvSpPr>
        <p:spPr>
          <a:xfrm>
            <a:off x="903969" y="5301859"/>
            <a:ext cx="11757197" cy="1108347"/>
          </a:xfrm>
          <a:prstGeom prst="rect">
            <a:avLst/>
          </a:prstGeom>
        </p:spPr>
        <p:txBody>
          <a:bodyPr numCol="2">
            <a:noAutofit/>
          </a:bodyPr>
          <a:lstStyle>
            <a:lvl1pPr marL="359168" marR="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lvl="0"/>
            <a:endParaRPr lang="en-US"/>
          </a:p>
        </p:txBody>
      </p:sp>
      <p:sp>
        <p:nvSpPr>
          <p:cNvPr id="24" name="Slide Number Placeholder 6">
            <a:extLst>
              <a:ext uri="{FF2B5EF4-FFF2-40B4-BE49-F238E27FC236}">
                <a16:creationId xmlns:a16="http://schemas.microsoft.com/office/drawing/2014/main" id="{7743123C-1936-4587-828C-5507A70AFB14}"/>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25" name="Straight Connector 24">
            <a:extLst>
              <a:ext uri="{FF2B5EF4-FFF2-40B4-BE49-F238E27FC236}">
                <a16:creationId xmlns:a16="http://schemas.microsoft.com/office/drawing/2014/main" id="{879DB173-912B-42C4-85CA-E1A40B1726E0}"/>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26" name="Picture 25" descr="Text&#10;&#10;Description automatically generated">
            <a:extLst>
              <a:ext uri="{FF2B5EF4-FFF2-40B4-BE49-F238E27FC236}">
                <a16:creationId xmlns:a16="http://schemas.microsoft.com/office/drawing/2014/main" id="{76916113-5C6C-411D-AFFB-82DA3B1319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327770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with chart/stats_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B5DDCEE-A916-4285-AA14-D1643A3E07E1}"/>
              </a:ext>
            </a:extLst>
          </p:cNvPr>
          <p:cNvSpPr/>
          <p:nvPr userDrawn="1"/>
        </p:nvSpPr>
        <p:spPr>
          <a:xfrm>
            <a:off x="7042592" y="2175860"/>
            <a:ext cx="5704705" cy="1942077"/>
          </a:xfrm>
          <a:prstGeom prst="rect">
            <a:avLst/>
          </a:prstGeom>
          <a:solidFill>
            <a:srgbClr val="055D8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p>
        </p:txBody>
      </p:sp>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8766284" y="2224409"/>
            <a:ext cx="3757341"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6986448" y="1546226"/>
            <a:ext cx="570470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KEY STATS</a:t>
            </a:r>
          </a:p>
        </p:txBody>
      </p:sp>
      <p:sp>
        <p:nvSpPr>
          <p:cNvPr id="4" name="Chart Placeholder 3">
            <a:extLst>
              <a:ext uri="{FF2B5EF4-FFF2-40B4-BE49-F238E27FC236}">
                <a16:creationId xmlns:a16="http://schemas.microsoft.com/office/drawing/2014/main" id="{219695CD-1799-4AA0-AA5A-D9D589024972}"/>
              </a:ext>
            </a:extLst>
          </p:cNvPr>
          <p:cNvSpPr>
            <a:spLocks noGrp="1"/>
          </p:cNvSpPr>
          <p:nvPr>
            <p:ph type="chart" sz="quarter" idx="16"/>
          </p:nvPr>
        </p:nvSpPr>
        <p:spPr>
          <a:xfrm>
            <a:off x="903969" y="2175860"/>
            <a:ext cx="5815919" cy="2396143"/>
          </a:xfrm>
          <a:prstGeom prst="rect">
            <a:avLst/>
          </a:prstGeom>
        </p:spPr>
        <p:txBody>
          <a:bodyPr>
            <a:normAutofit/>
          </a:bodyPr>
          <a:lstStyle>
            <a:lvl1pPr marL="0" indent="0">
              <a:buNone/>
              <a:defRPr sz="1760"/>
            </a:lvl1pPr>
          </a:lstStyle>
          <a:p>
            <a:r>
              <a:rPr lang="en-US"/>
              <a:t>Click icon to add chart</a:t>
            </a:r>
            <a:endParaRPr lang="en-NZ"/>
          </a:p>
        </p:txBody>
      </p:sp>
      <p:sp>
        <p:nvSpPr>
          <p:cNvPr id="13" name="Text Placeholder 13">
            <a:extLst>
              <a:ext uri="{FF2B5EF4-FFF2-40B4-BE49-F238E27FC236}">
                <a16:creationId xmlns:a16="http://schemas.microsoft.com/office/drawing/2014/main" id="{29BFF8A8-312B-41AE-B3F7-69CA0F6A92EC}"/>
              </a:ext>
            </a:extLst>
          </p:cNvPr>
          <p:cNvSpPr>
            <a:spLocks noGrp="1"/>
          </p:cNvSpPr>
          <p:nvPr>
            <p:ph type="body" sz="quarter" idx="17" hasCustomPrompt="1"/>
          </p:nvPr>
        </p:nvSpPr>
        <p:spPr>
          <a:xfrm>
            <a:off x="7606131" y="2200553"/>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
        <p:nvSpPr>
          <p:cNvPr id="15" name="Text Placeholder 13">
            <a:extLst>
              <a:ext uri="{FF2B5EF4-FFF2-40B4-BE49-F238E27FC236}">
                <a16:creationId xmlns:a16="http://schemas.microsoft.com/office/drawing/2014/main" id="{8F62E75E-760D-40EA-9DA2-CD56A5126AC0}"/>
              </a:ext>
            </a:extLst>
          </p:cNvPr>
          <p:cNvSpPr>
            <a:spLocks noGrp="1"/>
          </p:cNvSpPr>
          <p:nvPr>
            <p:ph type="body" sz="quarter" idx="18" hasCustomPrompt="1"/>
          </p:nvPr>
        </p:nvSpPr>
        <p:spPr>
          <a:xfrm>
            <a:off x="8766284" y="2876416"/>
            <a:ext cx="3757341"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17" name="Text Placeholder 13">
            <a:extLst>
              <a:ext uri="{FF2B5EF4-FFF2-40B4-BE49-F238E27FC236}">
                <a16:creationId xmlns:a16="http://schemas.microsoft.com/office/drawing/2014/main" id="{17736646-39F0-4147-824A-861B103ABE46}"/>
              </a:ext>
            </a:extLst>
          </p:cNvPr>
          <p:cNvSpPr>
            <a:spLocks noGrp="1"/>
          </p:cNvSpPr>
          <p:nvPr>
            <p:ph type="body" sz="quarter" idx="19" hasCustomPrompt="1"/>
          </p:nvPr>
        </p:nvSpPr>
        <p:spPr>
          <a:xfrm>
            <a:off x="7606131" y="2852560"/>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30%</a:t>
            </a:r>
          </a:p>
        </p:txBody>
      </p:sp>
      <p:sp>
        <p:nvSpPr>
          <p:cNvPr id="18" name="Text Placeholder 13">
            <a:extLst>
              <a:ext uri="{FF2B5EF4-FFF2-40B4-BE49-F238E27FC236}">
                <a16:creationId xmlns:a16="http://schemas.microsoft.com/office/drawing/2014/main" id="{4EB78202-C982-4E9D-BE06-4669EDA45F58}"/>
              </a:ext>
            </a:extLst>
          </p:cNvPr>
          <p:cNvSpPr>
            <a:spLocks noGrp="1"/>
          </p:cNvSpPr>
          <p:nvPr>
            <p:ph type="body" sz="quarter" idx="20" hasCustomPrompt="1"/>
          </p:nvPr>
        </p:nvSpPr>
        <p:spPr>
          <a:xfrm>
            <a:off x="8736299" y="3520472"/>
            <a:ext cx="3757341"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19" name="Text Placeholder 13">
            <a:extLst>
              <a:ext uri="{FF2B5EF4-FFF2-40B4-BE49-F238E27FC236}">
                <a16:creationId xmlns:a16="http://schemas.microsoft.com/office/drawing/2014/main" id="{73E703AC-BD9D-48B9-AD5E-2BFD0DF19C57}"/>
              </a:ext>
            </a:extLst>
          </p:cNvPr>
          <p:cNvSpPr>
            <a:spLocks noGrp="1"/>
          </p:cNvSpPr>
          <p:nvPr>
            <p:ph type="body" sz="quarter" idx="21" hasCustomPrompt="1"/>
          </p:nvPr>
        </p:nvSpPr>
        <p:spPr>
          <a:xfrm>
            <a:off x="7576146" y="3496616"/>
            <a:ext cx="1059462" cy="510840"/>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3017"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40%</a:t>
            </a:r>
          </a:p>
        </p:txBody>
      </p:sp>
      <p:sp>
        <p:nvSpPr>
          <p:cNvPr id="22" name="Text Placeholder 15">
            <a:extLst>
              <a:ext uri="{FF2B5EF4-FFF2-40B4-BE49-F238E27FC236}">
                <a16:creationId xmlns:a16="http://schemas.microsoft.com/office/drawing/2014/main" id="{8A214D41-008C-40BA-BEEE-89A7D8A57A50}"/>
              </a:ext>
            </a:extLst>
          </p:cNvPr>
          <p:cNvSpPr>
            <a:spLocks noGrp="1"/>
          </p:cNvSpPr>
          <p:nvPr>
            <p:ph type="body" sz="quarter" idx="24" hasCustomPrompt="1"/>
          </p:nvPr>
        </p:nvSpPr>
        <p:spPr>
          <a:xfrm>
            <a:off x="903971" y="5010477"/>
            <a:ext cx="6369943"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23" name="Text Placeholder 13">
            <a:extLst>
              <a:ext uri="{FF2B5EF4-FFF2-40B4-BE49-F238E27FC236}">
                <a16:creationId xmlns:a16="http://schemas.microsoft.com/office/drawing/2014/main" id="{DE955726-1C5B-40DA-A7E0-92CC4541076E}"/>
              </a:ext>
            </a:extLst>
          </p:cNvPr>
          <p:cNvSpPr>
            <a:spLocks noGrp="1"/>
          </p:cNvSpPr>
          <p:nvPr>
            <p:ph type="body" sz="quarter" idx="25" hasCustomPrompt="1"/>
          </p:nvPr>
        </p:nvSpPr>
        <p:spPr>
          <a:xfrm>
            <a:off x="903969" y="5483284"/>
            <a:ext cx="11757197" cy="1108347"/>
          </a:xfrm>
          <a:prstGeom prst="rect">
            <a:avLst/>
          </a:prstGeom>
        </p:spPr>
        <p:txBody>
          <a:bodyPr numCol="2">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25" name="Isosceles Triangle 24">
            <a:extLst>
              <a:ext uri="{FF2B5EF4-FFF2-40B4-BE49-F238E27FC236}">
                <a16:creationId xmlns:a16="http://schemas.microsoft.com/office/drawing/2014/main" id="{7996AF67-6EC2-4F3E-92F3-DAD9EF72C170}"/>
              </a:ext>
            </a:extLst>
          </p:cNvPr>
          <p:cNvSpPr/>
          <p:nvPr userDrawn="1"/>
        </p:nvSpPr>
        <p:spPr>
          <a:xfrm>
            <a:off x="7269992" y="2379172"/>
            <a:ext cx="208152" cy="142752"/>
          </a:xfrm>
          <a:prstGeom prst="triangle">
            <a:avLst/>
          </a:prstGeom>
          <a:solidFill>
            <a:srgbClr val="055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highlight>
                <a:srgbClr val="FFFF00"/>
              </a:highlight>
            </a:endParaRPr>
          </a:p>
        </p:txBody>
      </p:sp>
      <p:sp>
        <p:nvSpPr>
          <p:cNvPr id="26" name="Isosceles Triangle 25">
            <a:extLst>
              <a:ext uri="{FF2B5EF4-FFF2-40B4-BE49-F238E27FC236}">
                <a16:creationId xmlns:a16="http://schemas.microsoft.com/office/drawing/2014/main" id="{3EFFD2AB-4706-4AE5-946F-1C16E808357C}"/>
              </a:ext>
            </a:extLst>
          </p:cNvPr>
          <p:cNvSpPr/>
          <p:nvPr userDrawn="1"/>
        </p:nvSpPr>
        <p:spPr>
          <a:xfrm rot="10800000">
            <a:off x="7269992" y="3039130"/>
            <a:ext cx="208152" cy="142752"/>
          </a:xfrm>
          <a:prstGeom prst="triangle">
            <a:avLst/>
          </a:prstGeom>
          <a:solidFill>
            <a:srgbClr val="055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highlight>
                <a:srgbClr val="FFFF00"/>
              </a:highlight>
            </a:endParaRPr>
          </a:p>
        </p:txBody>
      </p:sp>
      <p:sp>
        <p:nvSpPr>
          <p:cNvPr id="27" name="Isosceles Triangle 26">
            <a:extLst>
              <a:ext uri="{FF2B5EF4-FFF2-40B4-BE49-F238E27FC236}">
                <a16:creationId xmlns:a16="http://schemas.microsoft.com/office/drawing/2014/main" id="{CCCB3F5E-6D7C-4CCC-B8EB-1DCA8FFCC535}"/>
              </a:ext>
            </a:extLst>
          </p:cNvPr>
          <p:cNvSpPr/>
          <p:nvPr userDrawn="1"/>
        </p:nvSpPr>
        <p:spPr>
          <a:xfrm rot="10800000">
            <a:off x="7269992" y="3683186"/>
            <a:ext cx="208152" cy="142752"/>
          </a:xfrm>
          <a:prstGeom prst="triangle">
            <a:avLst/>
          </a:prstGeom>
          <a:solidFill>
            <a:srgbClr val="055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highlight>
                <a:srgbClr val="FFFF00"/>
              </a:highlight>
            </a:endParaRPr>
          </a:p>
        </p:txBody>
      </p:sp>
      <p:sp>
        <p:nvSpPr>
          <p:cNvPr id="28" name="Slide Number Placeholder 6">
            <a:extLst>
              <a:ext uri="{FF2B5EF4-FFF2-40B4-BE49-F238E27FC236}">
                <a16:creationId xmlns:a16="http://schemas.microsoft.com/office/drawing/2014/main" id="{71CA2887-114B-4A64-A275-5A0BFB69044D}"/>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29" name="Straight Connector 28">
            <a:extLst>
              <a:ext uri="{FF2B5EF4-FFF2-40B4-BE49-F238E27FC236}">
                <a16:creationId xmlns:a16="http://schemas.microsoft.com/office/drawing/2014/main" id="{B139749F-AA89-4284-9B6A-76F96FAE2F68}"/>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a:extLst>
              <a:ext uri="{FF2B5EF4-FFF2-40B4-BE49-F238E27FC236}">
                <a16:creationId xmlns:a16="http://schemas.microsoft.com/office/drawing/2014/main" id="{5A7882E8-899F-4166-92F8-84A212E46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
        <p:nvSpPr>
          <p:cNvPr id="31" name="Text Placeholder 15">
            <a:extLst>
              <a:ext uri="{FF2B5EF4-FFF2-40B4-BE49-F238E27FC236}">
                <a16:creationId xmlns:a16="http://schemas.microsoft.com/office/drawing/2014/main" id="{18645693-0075-4418-8C03-E13101095BC6}"/>
              </a:ext>
            </a:extLst>
          </p:cNvPr>
          <p:cNvSpPr>
            <a:spLocks noGrp="1"/>
          </p:cNvSpPr>
          <p:nvPr>
            <p:ph type="body" sz="quarter" idx="26" hasCustomPrompt="1"/>
          </p:nvPr>
        </p:nvSpPr>
        <p:spPr>
          <a:xfrm>
            <a:off x="874480" y="1546226"/>
            <a:ext cx="570470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CHART HEADING</a:t>
            </a:r>
          </a:p>
        </p:txBody>
      </p:sp>
    </p:spTree>
    <p:extLst>
      <p:ext uri="{BB962C8B-B14F-4D97-AF65-F5344CB8AC3E}">
        <p14:creationId xmlns:p14="http://schemas.microsoft.com/office/powerpoint/2010/main" val="383373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age with chart_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2527864" y="2099953"/>
            <a:ext cx="3718956"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6986448" y="1546226"/>
            <a:ext cx="570470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4" name="Chart Placeholder 3">
            <a:extLst>
              <a:ext uri="{FF2B5EF4-FFF2-40B4-BE49-F238E27FC236}">
                <a16:creationId xmlns:a16="http://schemas.microsoft.com/office/drawing/2014/main" id="{219695CD-1799-4AA0-AA5A-D9D589024972}"/>
              </a:ext>
            </a:extLst>
          </p:cNvPr>
          <p:cNvSpPr>
            <a:spLocks noGrp="1"/>
          </p:cNvSpPr>
          <p:nvPr>
            <p:ph type="chart" sz="quarter" idx="16"/>
          </p:nvPr>
        </p:nvSpPr>
        <p:spPr>
          <a:xfrm>
            <a:off x="903972" y="2105026"/>
            <a:ext cx="1454831" cy="1157166"/>
          </a:xfrm>
          <a:prstGeom prst="rect">
            <a:avLst/>
          </a:prstGeom>
        </p:spPr>
        <p:txBody>
          <a:bodyPr>
            <a:normAutofit/>
          </a:bodyPr>
          <a:lstStyle>
            <a:lvl1pPr marL="0" indent="0">
              <a:buNone/>
              <a:defRPr sz="1760"/>
            </a:lvl1pPr>
          </a:lstStyle>
          <a:p>
            <a:r>
              <a:rPr lang="en-US"/>
              <a:t>Click icon to add chart</a:t>
            </a:r>
            <a:endParaRPr lang="en-NZ"/>
          </a:p>
        </p:txBody>
      </p:sp>
      <p:sp>
        <p:nvSpPr>
          <p:cNvPr id="23" name="Text Placeholder 13">
            <a:extLst>
              <a:ext uri="{FF2B5EF4-FFF2-40B4-BE49-F238E27FC236}">
                <a16:creationId xmlns:a16="http://schemas.microsoft.com/office/drawing/2014/main" id="{DE955726-1C5B-40DA-A7E0-92CC4541076E}"/>
              </a:ext>
            </a:extLst>
          </p:cNvPr>
          <p:cNvSpPr>
            <a:spLocks noGrp="1"/>
          </p:cNvSpPr>
          <p:nvPr>
            <p:ph type="body" sz="quarter" idx="25" hasCustomPrompt="1"/>
          </p:nvPr>
        </p:nvSpPr>
        <p:spPr>
          <a:xfrm>
            <a:off x="6986448" y="2083573"/>
            <a:ext cx="5704705" cy="2926900"/>
          </a:xfrm>
          <a:prstGeom prst="rect">
            <a:avLst/>
          </a:prstGeom>
        </p:spPr>
        <p:txBody>
          <a:bodyPr numCol="1">
            <a:noAutofit/>
          </a:bodyPr>
          <a:lstStyle>
            <a:lvl1pPr marL="359168" marR="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lvl="0"/>
            <a:endParaRPr lang="en-US"/>
          </a:p>
        </p:txBody>
      </p:sp>
      <p:sp>
        <p:nvSpPr>
          <p:cNvPr id="24" name="Chart Placeholder 3">
            <a:extLst>
              <a:ext uri="{FF2B5EF4-FFF2-40B4-BE49-F238E27FC236}">
                <a16:creationId xmlns:a16="http://schemas.microsoft.com/office/drawing/2014/main" id="{9CC04B1C-5697-480C-8734-2C35CCEBA650}"/>
              </a:ext>
            </a:extLst>
          </p:cNvPr>
          <p:cNvSpPr>
            <a:spLocks noGrp="1"/>
          </p:cNvSpPr>
          <p:nvPr>
            <p:ph type="chart" sz="quarter" idx="26"/>
          </p:nvPr>
        </p:nvSpPr>
        <p:spPr>
          <a:xfrm>
            <a:off x="903972" y="3648019"/>
            <a:ext cx="1454831" cy="1157166"/>
          </a:xfrm>
          <a:prstGeom prst="rect">
            <a:avLst/>
          </a:prstGeom>
        </p:spPr>
        <p:txBody>
          <a:bodyPr>
            <a:normAutofit/>
          </a:bodyPr>
          <a:lstStyle>
            <a:lvl1pPr marL="0" indent="0">
              <a:buNone/>
              <a:defRPr sz="1760"/>
            </a:lvl1pPr>
          </a:lstStyle>
          <a:p>
            <a:r>
              <a:rPr lang="en-US"/>
              <a:t>Click icon to add chart</a:t>
            </a:r>
            <a:endParaRPr lang="en-NZ"/>
          </a:p>
        </p:txBody>
      </p:sp>
      <p:sp>
        <p:nvSpPr>
          <p:cNvPr id="25" name="Chart Placeholder 3">
            <a:extLst>
              <a:ext uri="{FF2B5EF4-FFF2-40B4-BE49-F238E27FC236}">
                <a16:creationId xmlns:a16="http://schemas.microsoft.com/office/drawing/2014/main" id="{C095FD25-0115-4FB0-820F-8D0776115D36}"/>
              </a:ext>
            </a:extLst>
          </p:cNvPr>
          <p:cNvSpPr>
            <a:spLocks noGrp="1"/>
          </p:cNvSpPr>
          <p:nvPr>
            <p:ph type="chart" sz="quarter" idx="27"/>
          </p:nvPr>
        </p:nvSpPr>
        <p:spPr>
          <a:xfrm>
            <a:off x="903972" y="5164071"/>
            <a:ext cx="1454831" cy="1157166"/>
          </a:xfrm>
          <a:prstGeom prst="rect">
            <a:avLst/>
          </a:prstGeom>
        </p:spPr>
        <p:txBody>
          <a:bodyPr>
            <a:normAutofit/>
          </a:bodyPr>
          <a:lstStyle>
            <a:lvl1pPr marL="0" indent="0">
              <a:buNone/>
              <a:defRPr sz="1760"/>
            </a:lvl1pPr>
          </a:lstStyle>
          <a:p>
            <a:r>
              <a:rPr lang="en-US"/>
              <a:t>Click icon to add chart</a:t>
            </a:r>
            <a:endParaRPr lang="en-NZ"/>
          </a:p>
        </p:txBody>
      </p:sp>
      <p:sp>
        <p:nvSpPr>
          <p:cNvPr id="26" name="Text Placeholder 13">
            <a:extLst>
              <a:ext uri="{FF2B5EF4-FFF2-40B4-BE49-F238E27FC236}">
                <a16:creationId xmlns:a16="http://schemas.microsoft.com/office/drawing/2014/main" id="{5BFF9759-12A1-4F3E-AFD4-5BB05140BF73}"/>
              </a:ext>
            </a:extLst>
          </p:cNvPr>
          <p:cNvSpPr>
            <a:spLocks noGrp="1"/>
          </p:cNvSpPr>
          <p:nvPr>
            <p:ph type="body" sz="quarter" idx="28" hasCustomPrompt="1"/>
          </p:nvPr>
        </p:nvSpPr>
        <p:spPr>
          <a:xfrm>
            <a:off x="2527864" y="3666798"/>
            <a:ext cx="3718956"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27" name="Text Placeholder 13">
            <a:extLst>
              <a:ext uri="{FF2B5EF4-FFF2-40B4-BE49-F238E27FC236}">
                <a16:creationId xmlns:a16="http://schemas.microsoft.com/office/drawing/2014/main" id="{FC98FA37-3364-4CBC-8058-C48A80EA6FD2}"/>
              </a:ext>
            </a:extLst>
          </p:cNvPr>
          <p:cNvSpPr>
            <a:spLocks noGrp="1"/>
          </p:cNvSpPr>
          <p:nvPr>
            <p:ph type="body" sz="quarter" idx="29" hasCustomPrompt="1"/>
          </p:nvPr>
        </p:nvSpPr>
        <p:spPr>
          <a:xfrm>
            <a:off x="2527864" y="5182851"/>
            <a:ext cx="3718956"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28" name="Slide Number Placeholder 6">
            <a:extLst>
              <a:ext uri="{FF2B5EF4-FFF2-40B4-BE49-F238E27FC236}">
                <a16:creationId xmlns:a16="http://schemas.microsoft.com/office/drawing/2014/main" id="{4A730BB2-656A-44B5-97E3-F4381750CAEF}"/>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29" name="Straight Connector 28">
            <a:extLst>
              <a:ext uri="{FF2B5EF4-FFF2-40B4-BE49-F238E27FC236}">
                <a16:creationId xmlns:a16="http://schemas.microsoft.com/office/drawing/2014/main" id="{4E8F6134-59A9-4C51-9C9D-E2DB1D94ED29}"/>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a:extLst>
              <a:ext uri="{FF2B5EF4-FFF2-40B4-BE49-F238E27FC236}">
                <a16:creationId xmlns:a16="http://schemas.microsoft.com/office/drawing/2014/main" id="{927E209C-284F-4AAC-802E-5FE9FEA56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
        <p:nvSpPr>
          <p:cNvPr id="31" name="Text Placeholder 15">
            <a:extLst>
              <a:ext uri="{FF2B5EF4-FFF2-40B4-BE49-F238E27FC236}">
                <a16:creationId xmlns:a16="http://schemas.microsoft.com/office/drawing/2014/main" id="{21DBCCF4-D43E-497D-AFCA-05D6A4D34734}"/>
              </a:ext>
            </a:extLst>
          </p:cNvPr>
          <p:cNvSpPr>
            <a:spLocks noGrp="1"/>
          </p:cNvSpPr>
          <p:nvPr>
            <p:ph type="body" sz="quarter" idx="30" hasCustomPrompt="1"/>
          </p:nvPr>
        </p:nvSpPr>
        <p:spPr>
          <a:xfrm>
            <a:off x="901846" y="1546226"/>
            <a:ext cx="570470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Tree>
    <p:extLst>
      <p:ext uri="{BB962C8B-B14F-4D97-AF65-F5344CB8AC3E}">
        <p14:creationId xmlns:p14="http://schemas.microsoft.com/office/powerpoint/2010/main" val="390072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tats/ table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768273" y="3748599"/>
            <a:ext cx="3400639" cy="510829"/>
          </a:xfrm>
          <a:prstGeom prst="rect">
            <a:avLst/>
          </a:prstGeom>
        </p:spPr>
        <p:txBody>
          <a:bodyPr>
            <a:noAutofit/>
          </a:bodyPr>
          <a:lstStyle>
            <a:lvl1pPr marL="0" marR="0" indent="0" algn="ctr"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219695CD-1799-4AA0-AA5A-D9D589024972}"/>
              </a:ext>
            </a:extLst>
          </p:cNvPr>
          <p:cNvSpPr>
            <a:spLocks noGrp="1"/>
          </p:cNvSpPr>
          <p:nvPr>
            <p:ph type="chart" sz="quarter" idx="16"/>
          </p:nvPr>
        </p:nvSpPr>
        <p:spPr>
          <a:xfrm>
            <a:off x="1414271" y="2129425"/>
            <a:ext cx="1968302" cy="1496370"/>
          </a:xfrm>
          <a:prstGeom prst="rect">
            <a:avLst/>
          </a:prstGeom>
        </p:spPr>
        <p:txBody>
          <a:bodyPr>
            <a:normAutofit/>
          </a:bodyPr>
          <a:lstStyle>
            <a:lvl1pPr marL="0" indent="0">
              <a:buNone/>
              <a:defRPr sz="1760"/>
            </a:lvl1pPr>
          </a:lstStyle>
          <a:p>
            <a:r>
              <a:rPr lang="en-US"/>
              <a:t>Click icon to add chart</a:t>
            </a:r>
            <a:endParaRPr lang="en-NZ"/>
          </a:p>
        </p:txBody>
      </p:sp>
      <p:sp>
        <p:nvSpPr>
          <p:cNvPr id="28" name="Slide Number Placeholder 6">
            <a:extLst>
              <a:ext uri="{FF2B5EF4-FFF2-40B4-BE49-F238E27FC236}">
                <a16:creationId xmlns:a16="http://schemas.microsoft.com/office/drawing/2014/main" id="{4A730BB2-656A-44B5-97E3-F4381750CAEF}"/>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29" name="Straight Connector 28">
            <a:extLst>
              <a:ext uri="{FF2B5EF4-FFF2-40B4-BE49-F238E27FC236}">
                <a16:creationId xmlns:a16="http://schemas.microsoft.com/office/drawing/2014/main" id="{4E8F6134-59A9-4C51-9C9D-E2DB1D94ED29}"/>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a:extLst>
              <a:ext uri="{FF2B5EF4-FFF2-40B4-BE49-F238E27FC236}">
                <a16:creationId xmlns:a16="http://schemas.microsoft.com/office/drawing/2014/main" id="{927E209C-284F-4AAC-802E-5FE9FEA56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
        <p:nvSpPr>
          <p:cNvPr id="31" name="Text Placeholder 15">
            <a:extLst>
              <a:ext uri="{FF2B5EF4-FFF2-40B4-BE49-F238E27FC236}">
                <a16:creationId xmlns:a16="http://schemas.microsoft.com/office/drawing/2014/main" id="{21DBCCF4-D43E-497D-AFCA-05D6A4D34734}"/>
              </a:ext>
            </a:extLst>
          </p:cNvPr>
          <p:cNvSpPr>
            <a:spLocks noGrp="1"/>
          </p:cNvSpPr>
          <p:nvPr>
            <p:ph type="body" sz="quarter" idx="30" hasCustomPrompt="1"/>
          </p:nvPr>
        </p:nvSpPr>
        <p:spPr>
          <a:xfrm>
            <a:off x="901845" y="1546226"/>
            <a:ext cx="3267066" cy="403226"/>
          </a:xfrm>
          <a:prstGeom prst="rect">
            <a:avLst/>
          </a:prstGeom>
        </p:spPr>
        <p:txBody>
          <a:bodyPr>
            <a:noAutofit/>
          </a:bodyPr>
          <a:lstStyle>
            <a:lvl1pPr marL="0" indent="0">
              <a:buNone/>
              <a:defRPr sz="1800" b="1">
                <a:solidFill>
                  <a:schemeClr val="bg1">
                    <a:lumMod val="50000"/>
                  </a:schemeClr>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TITLE</a:t>
            </a:r>
          </a:p>
        </p:txBody>
      </p:sp>
      <p:sp>
        <p:nvSpPr>
          <p:cNvPr id="17" name="Text Placeholder 13">
            <a:extLst>
              <a:ext uri="{FF2B5EF4-FFF2-40B4-BE49-F238E27FC236}">
                <a16:creationId xmlns:a16="http://schemas.microsoft.com/office/drawing/2014/main" id="{B3205867-DECC-43A9-BEB1-6849C033F520}"/>
              </a:ext>
            </a:extLst>
          </p:cNvPr>
          <p:cNvSpPr>
            <a:spLocks noGrp="1"/>
          </p:cNvSpPr>
          <p:nvPr>
            <p:ph type="body" sz="quarter" idx="31" hasCustomPrompt="1"/>
          </p:nvPr>
        </p:nvSpPr>
        <p:spPr>
          <a:xfrm>
            <a:off x="4797651" y="3748599"/>
            <a:ext cx="3884123" cy="510829"/>
          </a:xfrm>
          <a:prstGeom prst="rect">
            <a:avLst/>
          </a:prstGeom>
        </p:spPr>
        <p:txBody>
          <a:bodyPr>
            <a:noAutofit/>
          </a:bodyPr>
          <a:lstStyle>
            <a:lvl1pPr marL="0" marR="0" indent="0" algn="ctr"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p:txBody>
      </p:sp>
      <p:sp>
        <p:nvSpPr>
          <p:cNvPr id="18" name="Chart Placeholder 3">
            <a:extLst>
              <a:ext uri="{FF2B5EF4-FFF2-40B4-BE49-F238E27FC236}">
                <a16:creationId xmlns:a16="http://schemas.microsoft.com/office/drawing/2014/main" id="{A5CCF2AA-D410-498B-BC24-87183BEC3B1D}"/>
              </a:ext>
            </a:extLst>
          </p:cNvPr>
          <p:cNvSpPr>
            <a:spLocks noGrp="1"/>
          </p:cNvSpPr>
          <p:nvPr>
            <p:ph type="chart" sz="quarter" idx="32"/>
          </p:nvPr>
        </p:nvSpPr>
        <p:spPr>
          <a:xfrm>
            <a:off x="4931225" y="2075635"/>
            <a:ext cx="3750551" cy="1550160"/>
          </a:xfrm>
          <a:prstGeom prst="rect">
            <a:avLst/>
          </a:prstGeom>
        </p:spPr>
        <p:txBody>
          <a:bodyPr>
            <a:normAutofit/>
          </a:bodyPr>
          <a:lstStyle>
            <a:lvl1pPr marL="0" indent="0">
              <a:buNone/>
              <a:defRPr sz="1760"/>
            </a:lvl1pPr>
          </a:lstStyle>
          <a:p>
            <a:r>
              <a:rPr lang="en-US"/>
              <a:t>Click icon to add chart</a:t>
            </a:r>
            <a:endParaRPr lang="en-NZ"/>
          </a:p>
        </p:txBody>
      </p:sp>
      <p:sp>
        <p:nvSpPr>
          <p:cNvPr id="19" name="Text Placeholder 15">
            <a:extLst>
              <a:ext uri="{FF2B5EF4-FFF2-40B4-BE49-F238E27FC236}">
                <a16:creationId xmlns:a16="http://schemas.microsoft.com/office/drawing/2014/main" id="{F3C4D25D-CECB-4C9B-8326-FD937A1924D0}"/>
              </a:ext>
            </a:extLst>
          </p:cNvPr>
          <p:cNvSpPr>
            <a:spLocks noGrp="1"/>
          </p:cNvSpPr>
          <p:nvPr>
            <p:ph type="body" sz="quarter" idx="33" hasCustomPrompt="1"/>
          </p:nvPr>
        </p:nvSpPr>
        <p:spPr>
          <a:xfrm>
            <a:off x="4931223" y="1546226"/>
            <a:ext cx="3267066" cy="403226"/>
          </a:xfrm>
          <a:prstGeom prst="rect">
            <a:avLst/>
          </a:prstGeom>
        </p:spPr>
        <p:txBody>
          <a:bodyPr>
            <a:noAutofit/>
          </a:bodyPr>
          <a:lstStyle>
            <a:lvl1pPr marL="0" indent="0">
              <a:buNone/>
              <a:defRPr sz="1800" b="1">
                <a:solidFill>
                  <a:schemeClr val="bg1">
                    <a:lumMod val="50000"/>
                  </a:schemeClr>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TITLE</a:t>
            </a:r>
          </a:p>
        </p:txBody>
      </p:sp>
      <p:sp>
        <p:nvSpPr>
          <p:cNvPr id="21" name="Chart Placeholder 3">
            <a:extLst>
              <a:ext uri="{FF2B5EF4-FFF2-40B4-BE49-F238E27FC236}">
                <a16:creationId xmlns:a16="http://schemas.microsoft.com/office/drawing/2014/main" id="{7E044478-31D8-4FB8-8174-28F4F98DC112}"/>
              </a:ext>
            </a:extLst>
          </p:cNvPr>
          <p:cNvSpPr>
            <a:spLocks noGrp="1"/>
          </p:cNvSpPr>
          <p:nvPr>
            <p:ph type="chart" sz="quarter" idx="35"/>
          </p:nvPr>
        </p:nvSpPr>
        <p:spPr>
          <a:xfrm>
            <a:off x="9303520" y="2003101"/>
            <a:ext cx="3139354" cy="3149471"/>
          </a:xfrm>
          <a:prstGeom prst="rect">
            <a:avLst/>
          </a:prstGeom>
        </p:spPr>
        <p:txBody>
          <a:bodyPr>
            <a:normAutofit/>
          </a:bodyPr>
          <a:lstStyle>
            <a:lvl1pPr marL="0" indent="0">
              <a:buNone/>
              <a:defRPr sz="1760"/>
            </a:lvl1pPr>
          </a:lstStyle>
          <a:p>
            <a:r>
              <a:rPr lang="en-US"/>
              <a:t>Click icon to add chart</a:t>
            </a:r>
            <a:endParaRPr lang="en-NZ"/>
          </a:p>
        </p:txBody>
      </p:sp>
      <p:sp>
        <p:nvSpPr>
          <p:cNvPr id="22" name="Text Placeholder 15">
            <a:extLst>
              <a:ext uri="{FF2B5EF4-FFF2-40B4-BE49-F238E27FC236}">
                <a16:creationId xmlns:a16="http://schemas.microsoft.com/office/drawing/2014/main" id="{8975059D-45F4-4A42-8B3A-54CDF8FE7638}"/>
              </a:ext>
            </a:extLst>
          </p:cNvPr>
          <p:cNvSpPr>
            <a:spLocks noGrp="1"/>
          </p:cNvSpPr>
          <p:nvPr>
            <p:ph type="body" sz="quarter" idx="36" hasCustomPrompt="1"/>
          </p:nvPr>
        </p:nvSpPr>
        <p:spPr>
          <a:xfrm>
            <a:off x="9303520" y="1546226"/>
            <a:ext cx="3267066" cy="403226"/>
          </a:xfrm>
          <a:prstGeom prst="rect">
            <a:avLst/>
          </a:prstGeom>
        </p:spPr>
        <p:txBody>
          <a:bodyPr>
            <a:noAutofit/>
          </a:bodyPr>
          <a:lstStyle>
            <a:lvl1pPr marL="0" indent="0">
              <a:buNone/>
              <a:defRPr sz="1800" b="1">
                <a:solidFill>
                  <a:schemeClr val="bg1">
                    <a:lumMod val="50000"/>
                  </a:schemeClr>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TITLE</a:t>
            </a:r>
          </a:p>
        </p:txBody>
      </p:sp>
      <p:sp>
        <p:nvSpPr>
          <p:cNvPr id="33" name="Text Placeholder 13">
            <a:extLst>
              <a:ext uri="{FF2B5EF4-FFF2-40B4-BE49-F238E27FC236}">
                <a16:creationId xmlns:a16="http://schemas.microsoft.com/office/drawing/2014/main" id="{55269E7B-FF8C-4073-91BF-B8B544FB7A71}"/>
              </a:ext>
            </a:extLst>
          </p:cNvPr>
          <p:cNvSpPr>
            <a:spLocks noGrp="1"/>
          </p:cNvSpPr>
          <p:nvPr>
            <p:ph type="body" sz="quarter" idx="37" hasCustomPrompt="1"/>
          </p:nvPr>
        </p:nvSpPr>
        <p:spPr>
          <a:xfrm>
            <a:off x="901845" y="5861656"/>
            <a:ext cx="2482544"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body copy</a:t>
            </a:r>
          </a:p>
        </p:txBody>
      </p:sp>
      <p:sp>
        <p:nvSpPr>
          <p:cNvPr id="34" name="Text Placeholder 13">
            <a:extLst>
              <a:ext uri="{FF2B5EF4-FFF2-40B4-BE49-F238E27FC236}">
                <a16:creationId xmlns:a16="http://schemas.microsoft.com/office/drawing/2014/main" id="{3AB1BBA7-F648-4E77-9D2B-E56B18061BDD}"/>
              </a:ext>
            </a:extLst>
          </p:cNvPr>
          <p:cNvSpPr>
            <a:spLocks noGrp="1"/>
          </p:cNvSpPr>
          <p:nvPr>
            <p:ph type="body" sz="quarter" idx="17" hasCustomPrompt="1"/>
          </p:nvPr>
        </p:nvSpPr>
        <p:spPr>
          <a:xfrm>
            <a:off x="1494791" y="5098852"/>
            <a:ext cx="1314885" cy="747575"/>
          </a:xfrm>
          <a:prstGeom prst="rect">
            <a:avLst/>
          </a:prstGeom>
        </p:spPr>
        <p:txBody>
          <a:bodyPr anchor="t" anchorCtr="0">
            <a:noAutofit/>
          </a:bodyPr>
          <a:lstStyle>
            <a:lvl1pPr marL="0" marR="0" indent="0" algn="l" defTabSz="1266913" rtl="0" eaLnBrk="1" fontAlgn="auto" latinLnBrk="0" hangingPunct="1">
              <a:lnSpc>
                <a:spcPct val="150000"/>
              </a:lnSpc>
              <a:spcBef>
                <a:spcPts val="0"/>
              </a:spcBef>
              <a:spcAft>
                <a:spcPts val="0"/>
              </a:spcAft>
              <a:buClrTx/>
              <a:buSzTx/>
              <a:buFont typeface="Arial" panose="020B0604020202020204" pitchFamily="34" charset="0"/>
              <a:buNone/>
              <a:tabLst/>
              <a:defRPr lang="en-NZ" sz="3520"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
        <p:nvSpPr>
          <p:cNvPr id="35" name="Text Placeholder 15">
            <a:extLst>
              <a:ext uri="{FF2B5EF4-FFF2-40B4-BE49-F238E27FC236}">
                <a16:creationId xmlns:a16="http://schemas.microsoft.com/office/drawing/2014/main" id="{ABDF5D01-07AF-4D89-B81B-88EFDD1B5938}"/>
              </a:ext>
            </a:extLst>
          </p:cNvPr>
          <p:cNvSpPr>
            <a:spLocks noGrp="1"/>
          </p:cNvSpPr>
          <p:nvPr>
            <p:ph type="body" sz="quarter" idx="38" hasCustomPrompt="1"/>
          </p:nvPr>
        </p:nvSpPr>
        <p:spPr>
          <a:xfrm>
            <a:off x="901845" y="4816360"/>
            <a:ext cx="3267066" cy="403226"/>
          </a:xfrm>
          <a:prstGeom prst="rect">
            <a:avLst/>
          </a:prstGeom>
        </p:spPr>
        <p:txBody>
          <a:bodyPr>
            <a:noAutofit/>
          </a:bodyPr>
          <a:lstStyle>
            <a:lvl1pPr marL="0" indent="0">
              <a:buNone/>
              <a:defRPr sz="1800" b="1">
                <a:solidFill>
                  <a:schemeClr val="bg1">
                    <a:lumMod val="50000"/>
                  </a:schemeClr>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KEY STATS</a:t>
            </a:r>
          </a:p>
        </p:txBody>
      </p:sp>
      <p:sp>
        <p:nvSpPr>
          <p:cNvPr id="36" name="Text Placeholder 13">
            <a:extLst>
              <a:ext uri="{FF2B5EF4-FFF2-40B4-BE49-F238E27FC236}">
                <a16:creationId xmlns:a16="http://schemas.microsoft.com/office/drawing/2014/main" id="{3635D5A9-BB8F-4F6B-B94C-35869BE9A65E}"/>
              </a:ext>
            </a:extLst>
          </p:cNvPr>
          <p:cNvSpPr>
            <a:spLocks noGrp="1"/>
          </p:cNvSpPr>
          <p:nvPr>
            <p:ph type="body" sz="quarter" idx="39" hasCustomPrompt="1"/>
          </p:nvPr>
        </p:nvSpPr>
        <p:spPr>
          <a:xfrm>
            <a:off x="3702404" y="5861656"/>
            <a:ext cx="2482544"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body copy</a:t>
            </a:r>
          </a:p>
        </p:txBody>
      </p:sp>
      <p:sp>
        <p:nvSpPr>
          <p:cNvPr id="37" name="Text Placeholder 13">
            <a:extLst>
              <a:ext uri="{FF2B5EF4-FFF2-40B4-BE49-F238E27FC236}">
                <a16:creationId xmlns:a16="http://schemas.microsoft.com/office/drawing/2014/main" id="{46292631-CE91-47C2-8C1C-8EB24B54F717}"/>
              </a:ext>
            </a:extLst>
          </p:cNvPr>
          <p:cNvSpPr>
            <a:spLocks noGrp="1"/>
          </p:cNvSpPr>
          <p:nvPr>
            <p:ph type="body" sz="quarter" idx="40" hasCustomPrompt="1"/>
          </p:nvPr>
        </p:nvSpPr>
        <p:spPr>
          <a:xfrm>
            <a:off x="4295350" y="5098852"/>
            <a:ext cx="1314885" cy="747575"/>
          </a:xfrm>
          <a:prstGeom prst="rect">
            <a:avLst/>
          </a:prstGeom>
        </p:spPr>
        <p:txBody>
          <a:bodyPr anchor="t" anchorCtr="0">
            <a:noAutofit/>
          </a:bodyPr>
          <a:lstStyle>
            <a:lvl1pPr marL="0" marR="0" indent="0" algn="l" defTabSz="1266913" rtl="0" eaLnBrk="1" fontAlgn="auto" latinLnBrk="0" hangingPunct="1">
              <a:lnSpc>
                <a:spcPct val="150000"/>
              </a:lnSpc>
              <a:spcBef>
                <a:spcPts val="0"/>
              </a:spcBef>
              <a:spcAft>
                <a:spcPts val="0"/>
              </a:spcAft>
              <a:buClrTx/>
              <a:buSzTx/>
              <a:buFont typeface="Arial" panose="020B0604020202020204" pitchFamily="34" charset="0"/>
              <a:buNone/>
              <a:tabLst/>
              <a:defRPr lang="en-NZ" sz="3520"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
        <p:nvSpPr>
          <p:cNvPr id="38" name="Text Placeholder 13">
            <a:extLst>
              <a:ext uri="{FF2B5EF4-FFF2-40B4-BE49-F238E27FC236}">
                <a16:creationId xmlns:a16="http://schemas.microsoft.com/office/drawing/2014/main" id="{453C51BD-7D3D-4958-B489-77043A4CD6F8}"/>
              </a:ext>
            </a:extLst>
          </p:cNvPr>
          <p:cNvSpPr>
            <a:spLocks noGrp="1"/>
          </p:cNvSpPr>
          <p:nvPr>
            <p:ph type="body" sz="quarter" idx="41" hasCustomPrompt="1"/>
          </p:nvPr>
        </p:nvSpPr>
        <p:spPr>
          <a:xfrm>
            <a:off x="6439109" y="5861656"/>
            <a:ext cx="2482544"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body copy</a:t>
            </a:r>
          </a:p>
        </p:txBody>
      </p:sp>
      <p:sp>
        <p:nvSpPr>
          <p:cNvPr id="39" name="Text Placeholder 13">
            <a:extLst>
              <a:ext uri="{FF2B5EF4-FFF2-40B4-BE49-F238E27FC236}">
                <a16:creationId xmlns:a16="http://schemas.microsoft.com/office/drawing/2014/main" id="{26713B8A-F9B3-4D53-811A-92B1F6832FFD}"/>
              </a:ext>
            </a:extLst>
          </p:cNvPr>
          <p:cNvSpPr>
            <a:spLocks noGrp="1"/>
          </p:cNvSpPr>
          <p:nvPr>
            <p:ph type="body" sz="quarter" idx="42" hasCustomPrompt="1"/>
          </p:nvPr>
        </p:nvSpPr>
        <p:spPr>
          <a:xfrm>
            <a:off x="7032052" y="5098852"/>
            <a:ext cx="1314885" cy="747575"/>
          </a:xfrm>
          <a:prstGeom prst="rect">
            <a:avLst/>
          </a:prstGeom>
        </p:spPr>
        <p:txBody>
          <a:bodyPr anchor="t" anchorCtr="0">
            <a:noAutofit/>
          </a:bodyPr>
          <a:lstStyle>
            <a:lvl1pPr marL="0" marR="0" indent="0" algn="l" defTabSz="1266913" rtl="0" eaLnBrk="1" fontAlgn="auto" latinLnBrk="0" hangingPunct="1">
              <a:lnSpc>
                <a:spcPct val="150000"/>
              </a:lnSpc>
              <a:spcBef>
                <a:spcPts val="0"/>
              </a:spcBef>
              <a:spcAft>
                <a:spcPts val="0"/>
              </a:spcAft>
              <a:buClrTx/>
              <a:buSzTx/>
              <a:buFont typeface="Arial" panose="020B0604020202020204" pitchFamily="34" charset="0"/>
              <a:buNone/>
              <a:tabLst/>
              <a:defRPr lang="en-NZ" sz="3520"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Tree>
    <p:extLst>
      <p:ext uri="{BB962C8B-B14F-4D97-AF65-F5344CB8AC3E}">
        <p14:creationId xmlns:p14="http://schemas.microsoft.com/office/powerpoint/2010/main" val="177058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tats/ table page_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28" name="Slide Number Placeholder 6">
            <a:extLst>
              <a:ext uri="{FF2B5EF4-FFF2-40B4-BE49-F238E27FC236}">
                <a16:creationId xmlns:a16="http://schemas.microsoft.com/office/drawing/2014/main" id="{4A730BB2-656A-44B5-97E3-F4381750CAEF}"/>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29" name="Straight Connector 28">
            <a:extLst>
              <a:ext uri="{FF2B5EF4-FFF2-40B4-BE49-F238E27FC236}">
                <a16:creationId xmlns:a16="http://schemas.microsoft.com/office/drawing/2014/main" id="{4E8F6134-59A9-4C51-9C9D-E2DB1D94ED29}"/>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30" name="Picture 29" descr="Text&#10;&#10;Description automatically generated">
            <a:extLst>
              <a:ext uri="{FF2B5EF4-FFF2-40B4-BE49-F238E27FC236}">
                <a16:creationId xmlns:a16="http://schemas.microsoft.com/office/drawing/2014/main" id="{927E209C-284F-4AAC-802E-5FE9FEA56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
        <p:nvSpPr>
          <p:cNvPr id="22" name="Text Placeholder 15">
            <a:extLst>
              <a:ext uri="{FF2B5EF4-FFF2-40B4-BE49-F238E27FC236}">
                <a16:creationId xmlns:a16="http://schemas.microsoft.com/office/drawing/2014/main" id="{8975059D-45F4-4A42-8B3A-54CDF8FE7638}"/>
              </a:ext>
            </a:extLst>
          </p:cNvPr>
          <p:cNvSpPr>
            <a:spLocks noGrp="1"/>
          </p:cNvSpPr>
          <p:nvPr>
            <p:ph type="body" sz="quarter" idx="36" hasCustomPrompt="1"/>
          </p:nvPr>
        </p:nvSpPr>
        <p:spPr>
          <a:xfrm>
            <a:off x="5608962" y="1599870"/>
            <a:ext cx="3267066" cy="403226"/>
          </a:xfrm>
          <a:prstGeom prst="rect">
            <a:avLst/>
          </a:prstGeom>
        </p:spPr>
        <p:txBody>
          <a:bodyPr>
            <a:noAutofit/>
          </a:bodyPr>
          <a:lstStyle>
            <a:lvl1pPr marL="0" indent="0">
              <a:buNone/>
              <a:defRPr sz="1800" b="1">
                <a:solidFill>
                  <a:schemeClr val="bg1">
                    <a:lumMod val="50000"/>
                  </a:schemeClr>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TITLE</a:t>
            </a:r>
          </a:p>
        </p:txBody>
      </p:sp>
      <p:sp>
        <p:nvSpPr>
          <p:cNvPr id="33" name="Text Placeholder 13">
            <a:extLst>
              <a:ext uri="{FF2B5EF4-FFF2-40B4-BE49-F238E27FC236}">
                <a16:creationId xmlns:a16="http://schemas.microsoft.com/office/drawing/2014/main" id="{55269E7B-FF8C-4073-91BF-B8B544FB7A71}"/>
              </a:ext>
            </a:extLst>
          </p:cNvPr>
          <p:cNvSpPr>
            <a:spLocks noGrp="1"/>
          </p:cNvSpPr>
          <p:nvPr>
            <p:ph type="body" sz="quarter" idx="37" hasCustomPrompt="1"/>
          </p:nvPr>
        </p:nvSpPr>
        <p:spPr>
          <a:xfrm>
            <a:off x="904857" y="3168131"/>
            <a:ext cx="2482544"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body copy</a:t>
            </a:r>
          </a:p>
        </p:txBody>
      </p:sp>
      <p:sp>
        <p:nvSpPr>
          <p:cNvPr id="34" name="Text Placeholder 13">
            <a:extLst>
              <a:ext uri="{FF2B5EF4-FFF2-40B4-BE49-F238E27FC236}">
                <a16:creationId xmlns:a16="http://schemas.microsoft.com/office/drawing/2014/main" id="{3AB1BBA7-F648-4E77-9D2B-E56B18061BDD}"/>
              </a:ext>
            </a:extLst>
          </p:cNvPr>
          <p:cNvSpPr>
            <a:spLocks noGrp="1"/>
          </p:cNvSpPr>
          <p:nvPr>
            <p:ph type="body" sz="quarter" idx="17" hasCustomPrompt="1"/>
          </p:nvPr>
        </p:nvSpPr>
        <p:spPr>
          <a:xfrm>
            <a:off x="904857" y="2028380"/>
            <a:ext cx="2482544" cy="1012069"/>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7542"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
        <p:nvSpPr>
          <p:cNvPr id="35" name="Text Placeholder 15">
            <a:extLst>
              <a:ext uri="{FF2B5EF4-FFF2-40B4-BE49-F238E27FC236}">
                <a16:creationId xmlns:a16="http://schemas.microsoft.com/office/drawing/2014/main" id="{ABDF5D01-07AF-4D89-B81B-88EFDD1B5938}"/>
              </a:ext>
            </a:extLst>
          </p:cNvPr>
          <p:cNvSpPr>
            <a:spLocks noGrp="1"/>
          </p:cNvSpPr>
          <p:nvPr>
            <p:ph type="body" sz="quarter" idx="38" hasCustomPrompt="1"/>
          </p:nvPr>
        </p:nvSpPr>
        <p:spPr>
          <a:xfrm>
            <a:off x="904859" y="1599870"/>
            <a:ext cx="3267066" cy="403226"/>
          </a:xfrm>
          <a:prstGeom prst="rect">
            <a:avLst/>
          </a:prstGeom>
        </p:spPr>
        <p:txBody>
          <a:bodyPr>
            <a:noAutofit/>
          </a:bodyPr>
          <a:lstStyle>
            <a:lvl1pPr marL="0" indent="0">
              <a:buNone/>
              <a:defRPr sz="1800" b="1">
                <a:solidFill>
                  <a:schemeClr val="bg1">
                    <a:lumMod val="50000"/>
                  </a:schemeClr>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KEY STATS</a:t>
            </a:r>
          </a:p>
        </p:txBody>
      </p:sp>
      <p:sp>
        <p:nvSpPr>
          <p:cNvPr id="6" name="Table Placeholder 5">
            <a:extLst>
              <a:ext uri="{FF2B5EF4-FFF2-40B4-BE49-F238E27FC236}">
                <a16:creationId xmlns:a16="http://schemas.microsoft.com/office/drawing/2014/main" id="{542DAE89-8A05-4C86-AC49-CFD6CB0F0AB8}"/>
              </a:ext>
            </a:extLst>
          </p:cNvPr>
          <p:cNvSpPr>
            <a:spLocks noGrp="1"/>
          </p:cNvSpPr>
          <p:nvPr>
            <p:ph type="tbl" sz="quarter" idx="43"/>
          </p:nvPr>
        </p:nvSpPr>
        <p:spPr>
          <a:xfrm>
            <a:off x="5608965" y="4309456"/>
            <a:ext cx="6906829" cy="2128617"/>
          </a:xfrm>
          <a:prstGeom prst="rect">
            <a:avLst/>
          </a:prstGeom>
        </p:spPr>
        <p:txBody>
          <a:bodyPr>
            <a:noAutofit/>
          </a:bodyPr>
          <a:lstStyle>
            <a:lvl1pPr marL="0" indent="0">
              <a:buNone/>
              <a:defRPr sz="1760"/>
            </a:lvl1pPr>
          </a:lstStyle>
          <a:p>
            <a:r>
              <a:rPr lang="en-US"/>
              <a:t>Click icon to add table</a:t>
            </a:r>
            <a:endParaRPr lang="en-NZ"/>
          </a:p>
        </p:txBody>
      </p:sp>
      <p:sp>
        <p:nvSpPr>
          <p:cNvPr id="23" name="Text Placeholder 13">
            <a:extLst>
              <a:ext uri="{FF2B5EF4-FFF2-40B4-BE49-F238E27FC236}">
                <a16:creationId xmlns:a16="http://schemas.microsoft.com/office/drawing/2014/main" id="{2769119A-BB5A-4EFA-A2EB-36A8D05FC5FE}"/>
              </a:ext>
            </a:extLst>
          </p:cNvPr>
          <p:cNvSpPr>
            <a:spLocks noGrp="1"/>
          </p:cNvSpPr>
          <p:nvPr>
            <p:ph type="body" sz="quarter" idx="44" hasCustomPrompt="1"/>
          </p:nvPr>
        </p:nvSpPr>
        <p:spPr>
          <a:xfrm>
            <a:off x="904857" y="5533819"/>
            <a:ext cx="2482544" cy="51082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body copy</a:t>
            </a:r>
          </a:p>
        </p:txBody>
      </p:sp>
      <p:sp>
        <p:nvSpPr>
          <p:cNvPr id="24" name="Text Placeholder 13">
            <a:extLst>
              <a:ext uri="{FF2B5EF4-FFF2-40B4-BE49-F238E27FC236}">
                <a16:creationId xmlns:a16="http://schemas.microsoft.com/office/drawing/2014/main" id="{DCB9B501-FF63-46C1-AA68-8CE6F1DEDAFE}"/>
              </a:ext>
            </a:extLst>
          </p:cNvPr>
          <p:cNvSpPr>
            <a:spLocks noGrp="1"/>
          </p:cNvSpPr>
          <p:nvPr>
            <p:ph type="body" sz="quarter" idx="45" hasCustomPrompt="1"/>
          </p:nvPr>
        </p:nvSpPr>
        <p:spPr>
          <a:xfrm>
            <a:off x="904862" y="4294829"/>
            <a:ext cx="2482544" cy="1118996"/>
          </a:xfrm>
          <a:prstGeom prst="rect">
            <a:avLst/>
          </a:prstGeom>
        </p:spPr>
        <p:txBody>
          <a:bodyPr anchor="t" anchorCtr="0">
            <a:noAutofit/>
          </a:bodyPr>
          <a:lstStyle>
            <a:lvl1pPr marL="0" marR="0" indent="0" algn="l" defTabSz="1266913" rtl="0" eaLnBrk="1" fontAlgn="auto" latinLnBrk="0" hangingPunct="1">
              <a:lnSpc>
                <a:spcPct val="100000"/>
              </a:lnSpc>
              <a:spcBef>
                <a:spcPts val="0"/>
              </a:spcBef>
              <a:spcAft>
                <a:spcPts val="0"/>
              </a:spcAft>
              <a:buClrTx/>
              <a:buSzTx/>
              <a:buFont typeface="Arial" panose="020B0604020202020204" pitchFamily="34" charset="0"/>
              <a:buNone/>
              <a:tabLst/>
              <a:defRPr lang="en-NZ" sz="7542" b="1" i="0" u="none" strike="noStrike" smtClean="0">
                <a:solidFill>
                  <a:srgbClr val="055D8E"/>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20%</a:t>
            </a:r>
          </a:p>
        </p:txBody>
      </p:sp>
      <p:sp>
        <p:nvSpPr>
          <p:cNvPr id="25" name="Text Placeholder 13">
            <a:extLst>
              <a:ext uri="{FF2B5EF4-FFF2-40B4-BE49-F238E27FC236}">
                <a16:creationId xmlns:a16="http://schemas.microsoft.com/office/drawing/2014/main" id="{47C0CBA6-4F6B-4E7A-9837-13F6DD8913CC}"/>
              </a:ext>
            </a:extLst>
          </p:cNvPr>
          <p:cNvSpPr>
            <a:spLocks noGrp="1"/>
          </p:cNvSpPr>
          <p:nvPr>
            <p:ph type="body" sz="quarter" idx="25" hasCustomPrompt="1"/>
          </p:nvPr>
        </p:nvSpPr>
        <p:spPr>
          <a:xfrm>
            <a:off x="5608965" y="2134373"/>
            <a:ext cx="5704705" cy="2016710"/>
          </a:xfrm>
          <a:prstGeom prst="rect">
            <a:avLst/>
          </a:prstGeom>
        </p:spPr>
        <p:txBody>
          <a:bodyPr numCol="1">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r>
              <a:rPr lang="en-US"/>
              <a:t>Click to edit Master body copy</a:t>
            </a:r>
          </a:p>
          <a:p>
            <a:pPr marL="359168" marR="0" lvl="0" indent="-359168" algn="l" defTabSz="1266913" rtl="0" eaLnBrk="1" fontAlgn="auto" latinLnBrk="0" hangingPunct="1">
              <a:lnSpc>
                <a:spcPct val="150000"/>
              </a:lnSpc>
              <a:spcBef>
                <a:spcPts val="1385"/>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71958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DBD9EF-4955-44ED-A00C-FF7ED5E0B5D4}"/>
              </a:ext>
            </a:extLst>
          </p:cNvPr>
          <p:cNvSpPr/>
          <p:nvPr userDrawn="1"/>
        </p:nvSpPr>
        <p:spPr>
          <a:xfrm>
            <a:off x="447564" y="347963"/>
            <a:ext cx="12582533" cy="6829677"/>
          </a:xfrm>
          <a:prstGeom prst="rect">
            <a:avLst/>
          </a:prstGeom>
          <a:solidFill>
            <a:srgbClr val="055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p>
        </p:txBody>
      </p:sp>
      <p:sp>
        <p:nvSpPr>
          <p:cNvPr id="10" name="Slide Number Placeholder 6">
            <a:extLst>
              <a:ext uri="{FF2B5EF4-FFF2-40B4-BE49-F238E27FC236}">
                <a16:creationId xmlns:a16="http://schemas.microsoft.com/office/drawing/2014/main" id="{266F0928-936F-4D35-A57F-8F8695C1A0CA}"/>
              </a:ext>
            </a:extLst>
          </p:cNvPr>
          <p:cNvSpPr>
            <a:spLocks noGrp="1"/>
          </p:cNvSpPr>
          <p:nvPr>
            <p:ph type="sldNum" sz="quarter" idx="12"/>
          </p:nvPr>
        </p:nvSpPr>
        <p:spPr>
          <a:xfrm>
            <a:off x="9491841" y="7006705"/>
            <a:ext cx="3023949" cy="402483"/>
          </a:xfrm>
          <a:prstGeom prst="rect">
            <a:avLst/>
          </a:prstGeom>
        </p:spPr>
        <p:txBody>
          <a:bodyPr/>
          <a:lstStyle/>
          <a:p>
            <a:fld id="{75776323-98C5-47CE-A5EC-7C1E4B3AFF44}" type="slidenum">
              <a:rPr lang="en-NZ" smtClean="0"/>
              <a:t>‹#›</a:t>
            </a:fld>
            <a:endParaRPr lang="en-NZ"/>
          </a:p>
        </p:txBody>
      </p:sp>
      <p:cxnSp>
        <p:nvCxnSpPr>
          <p:cNvPr id="12" name="Straight Connector 11">
            <a:extLst>
              <a:ext uri="{FF2B5EF4-FFF2-40B4-BE49-F238E27FC236}">
                <a16:creationId xmlns:a16="http://schemas.microsoft.com/office/drawing/2014/main" id="{168C496A-D519-4B53-AC62-0F3C360D5851}"/>
              </a:ext>
            </a:extLst>
          </p:cNvPr>
          <p:cNvCxnSpPr>
            <a:cxnSpLocks/>
          </p:cNvCxnSpPr>
          <p:nvPr userDrawn="1"/>
        </p:nvCxnSpPr>
        <p:spPr>
          <a:xfrm>
            <a:off x="904859" y="1301554"/>
            <a:ext cx="116828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646ED31-084C-460E-986F-B900B447E17C}"/>
              </a:ext>
            </a:extLst>
          </p:cNvPr>
          <p:cNvSpPr>
            <a:spLocks noGrp="1"/>
          </p:cNvSpPr>
          <p:nvPr>
            <p:ph type="body" sz="quarter" idx="13" hasCustomPrompt="1"/>
          </p:nvPr>
        </p:nvSpPr>
        <p:spPr>
          <a:xfrm>
            <a:off x="790223" y="678328"/>
            <a:ext cx="11797468" cy="560388"/>
          </a:xfrm>
          <a:prstGeom prst="rect">
            <a:avLst/>
          </a:prstGeom>
        </p:spPr>
        <p:txBody>
          <a:bodyPr>
            <a:normAutofit/>
          </a:bodyPr>
          <a:lstStyle>
            <a:lvl1pPr marL="0" indent="0">
              <a:buNone/>
              <a:defRPr sz="3200">
                <a:solidFill>
                  <a:schemeClr val="bg1"/>
                </a:solidFill>
                <a:latin typeface="Arial Black" panose="020B0A04020102020204" pitchFamily="34" charset="0"/>
              </a:defRPr>
            </a:lvl1pPr>
          </a:lstStyle>
          <a:p>
            <a:pPr lvl="0"/>
            <a:r>
              <a:rPr lang="en-US"/>
              <a:t>CLICK TO EDIT MASTER HEADING STYLES</a:t>
            </a:r>
          </a:p>
        </p:txBody>
      </p:sp>
      <p:sp>
        <p:nvSpPr>
          <p:cNvPr id="17" name="Text Placeholder 16">
            <a:extLst>
              <a:ext uri="{FF2B5EF4-FFF2-40B4-BE49-F238E27FC236}">
                <a16:creationId xmlns:a16="http://schemas.microsoft.com/office/drawing/2014/main" id="{BB9D810B-7C69-4EB1-BB36-19D68DF2B884}"/>
              </a:ext>
            </a:extLst>
          </p:cNvPr>
          <p:cNvSpPr>
            <a:spLocks noGrp="1"/>
          </p:cNvSpPr>
          <p:nvPr>
            <p:ph type="body" sz="quarter" idx="14" hasCustomPrompt="1"/>
          </p:nvPr>
        </p:nvSpPr>
        <p:spPr>
          <a:xfrm>
            <a:off x="2161143" y="2326922"/>
            <a:ext cx="9486665" cy="2012950"/>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sz="2514">
                <a:solidFill>
                  <a:schemeClr val="bg1"/>
                </a:solidFill>
              </a:defRPr>
            </a:lvl1pPr>
            <a:lvl2pPr marL="633456" indent="0">
              <a:lnSpc>
                <a:spcPct val="150000"/>
              </a:lnSpc>
              <a:buNone/>
              <a:defRPr sz="2514">
                <a:solidFill>
                  <a:schemeClr val="bg1"/>
                </a:solidFill>
              </a:defRPr>
            </a:lvl2pPr>
            <a:lvl3pPr marL="1266913" indent="0">
              <a:lnSpc>
                <a:spcPct val="150000"/>
              </a:lnSpc>
              <a:buNone/>
              <a:defRPr sz="2514">
                <a:solidFill>
                  <a:schemeClr val="bg1"/>
                </a:solidFill>
              </a:defRPr>
            </a:lvl3pPr>
            <a:lvl4pPr marL="1900369" indent="0">
              <a:lnSpc>
                <a:spcPct val="150000"/>
              </a:lnSpc>
              <a:buNone/>
              <a:defRPr sz="2514">
                <a:solidFill>
                  <a:schemeClr val="bg1"/>
                </a:solidFill>
              </a:defRPr>
            </a:lvl4pPr>
            <a:lvl5pPr marL="2533825" indent="0">
              <a:lnSpc>
                <a:spcPct val="150000"/>
              </a:lnSpc>
              <a:buNone/>
              <a:defRPr sz="2514">
                <a:solidFill>
                  <a:schemeClr val="bg1"/>
                </a:solidFill>
              </a:defRPr>
            </a:lvl5pPr>
          </a:lstStyle>
          <a:p>
            <a:pPr lvl="0"/>
            <a:r>
              <a:rPr lang="en-US"/>
              <a:t>Click to edit Master body copy styles</a:t>
            </a:r>
          </a:p>
          <a:p>
            <a:pPr marL="0" marR="0" lvl="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a:pPr>
            <a:r>
              <a:rPr lang="en-US"/>
              <a:t>Click to edit Master body copy styles</a:t>
            </a:r>
          </a:p>
          <a:p>
            <a:pPr marL="0" marR="0" lvl="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a:pPr>
            <a:r>
              <a:rPr lang="en-US"/>
              <a:t>Click to edit Master body copy styles</a:t>
            </a:r>
          </a:p>
          <a:p>
            <a:pPr marL="0" marR="0" lvl="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a:pPr>
            <a:endParaRPr lang="en-US"/>
          </a:p>
          <a:p>
            <a:pPr lvl="0"/>
            <a:endParaRPr lang="en-US"/>
          </a:p>
          <a:p>
            <a:pPr lvl="0"/>
            <a:endParaRPr lang="en-US"/>
          </a:p>
        </p:txBody>
      </p:sp>
    </p:spTree>
    <p:extLst>
      <p:ext uri="{BB962C8B-B14F-4D97-AF65-F5344CB8AC3E}">
        <p14:creationId xmlns:p14="http://schemas.microsoft.com/office/powerpoint/2010/main" val="376406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5085AA-EB71-4F3A-9FFE-A69D852CAD75}"/>
              </a:ext>
            </a:extLst>
          </p:cNvPr>
          <p:cNvSpPr/>
          <p:nvPr userDrawn="1"/>
        </p:nvSpPr>
        <p:spPr>
          <a:xfrm>
            <a:off x="447564" y="347963"/>
            <a:ext cx="12582533" cy="6829677"/>
          </a:xfrm>
          <a:prstGeom prst="rect">
            <a:avLst/>
          </a:prstGeom>
          <a:solidFill>
            <a:srgbClr val="055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p>
        </p:txBody>
      </p:sp>
      <p:sp>
        <p:nvSpPr>
          <p:cNvPr id="8" name="Slide Number Placeholder 6">
            <a:extLst>
              <a:ext uri="{FF2B5EF4-FFF2-40B4-BE49-F238E27FC236}">
                <a16:creationId xmlns:a16="http://schemas.microsoft.com/office/drawing/2014/main" id="{6B77F2FE-1C4F-4490-B54E-6D92FF6A3BF1}"/>
              </a:ext>
            </a:extLst>
          </p:cNvPr>
          <p:cNvSpPr>
            <a:spLocks noGrp="1"/>
          </p:cNvSpPr>
          <p:nvPr>
            <p:ph type="sldNum" sz="quarter" idx="12"/>
          </p:nvPr>
        </p:nvSpPr>
        <p:spPr>
          <a:xfrm>
            <a:off x="9491841" y="7006705"/>
            <a:ext cx="3023949" cy="402483"/>
          </a:xfrm>
          <a:prstGeom prst="rect">
            <a:avLst/>
          </a:prstGeom>
        </p:spPr>
        <p:txBody>
          <a:bodyPr/>
          <a:lstStyle/>
          <a:p>
            <a:fld id="{75776323-98C5-47CE-A5EC-7C1E4B3AFF44}" type="slidenum">
              <a:rPr lang="en-NZ" smtClean="0"/>
              <a:t>‹#›</a:t>
            </a:fld>
            <a:endParaRPr lang="en-NZ"/>
          </a:p>
        </p:txBody>
      </p:sp>
      <p:cxnSp>
        <p:nvCxnSpPr>
          <p:cNvPr id="10" name="Straight Connector 9">
            <a:extLst>
              <a:ext uri="{FF2B5EF4-FFF2-40B4-BE49-F238E27FC236}">
                <a16:creationId xmlns:a16="http://schemas.microsoft.com/office/drawing/2014/main" id="{977FDF8E-939F-4768-BB18-D32EDD42BB1E}"/>
              </a:ext>
            </a:extLst>
          </p:cNvPr>
          <p:cNvCxnSpPr/>
          <p:nvPr userDrawn="1"/>
        </p:nvCxnSpPr>
        <p:spPr>
          <a:xfrm>
            <a:off x="2014022" y="4321148"/>
            <a:ext cx="95716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826D754-DE2E-481C-BA75-636BF1B45E77}"/>
              </a:ext>
            </a:extLst>
          </p:cNvPr>
          <p:cNvSpPr>
            <a:spLocks noGrp="1"/>
          </p:cNvSpPr>
          <p:nvPr>
            <p:ph type="body" sz="quarter" idx="13" hasCustomPrompt="1"/>
          </p:nvPr>
        </p:nvSpPr>
        <p:spPr>
          <a:xfrm>
            <a:off x="1845019" y="2458131"/>
            <a:ext cx="9726126" cy="1555750"/>
          </a:xfrm>
          <a:prstGeom prst="rect">
            <a:avLst/>
          </a:prstGeom>
        </p:spPr>
        <p:txBody>
          <a:bodyPr>
            <a:noAutofit/>
          </a:bodyPr>
          <a:lstStyle>
            <a:lvl1pPr marL="0" indent="0">
              <a:buNone/>
              <a:defRPr sz="5531" b="1">
                <a:solidFill>
                  <a:schemeClr val="bg1"/>
                </a:solidFill>
              </a:defRPr>
            </a:lvl1pPr>
            <a:lvl2pPr marL="633456" indent="0">
              <a:buNone/>
              <a:defRPr sz="5531" b="1">
                <a:solidFill>
                  <a:schemeClr val="bg1"/>
                </a:solidFill>
              </a:defRPr>
            </a:lvl2pPr>
            <a:lvl3pPr marL="1266913" indent="0">
              <a:buNone/>
              <a:defRPr sz="5531" b="1">
                <a:solidFill>
                  <a:schemeClr val="bg1"/>
                </a:solidFill>
              </a:defRPr>
            </a:lvl3pPr>
            <a:lvl4pPr marL="1900369" indent="0">
              <a:buNone/>
              <a:defRPr sz="5531" b="1">
                <a:solidFill>
                  <a:schemeClr val="bg1"/>
                </a:solidFill>
              </a:defRPr>
            </a:lvl4pPr>
            <a:lvl5pPr marL="2533825" indent="0">
              <a:buNone/>
              <a:defRPr sz="5531" b="1">
                <a:solidFill>
                  <a:schemeClr val="bg1"/>
                </a:solidFill>
              </a:defRPr>
            </a:lvl5pPr>
          </a:lstStyle>
          <a:p>
            <a:pPr lvl="0"/>
            <a:r>
              <a:rPr lang="en-US"/>
              <a:t>CLICK TO EDIT DIVIDER SLIDE TEXT STYLES</a:t>
            </a:r>
          </a:p>
        </p:txBody>
      </p:sp>
    </p:spTree>
    <p:extLst>
      <p:ext uri="{BB962C8B-B14F-4D97-AF65-F5344CB8AC3E}">
        <p14:creationId xmlns:p14="http://schemas.microsoft.com/office/powerpoint/2010/main" val="367410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903967" y="2081289"/>
            <a:ext cx="11611885" cy="4346811"/>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styles.dfdfmnsdmnfdfndnfmdfnmdnfmdnfmdnfmdfnmdnfmdnfmdnfmdnfmdnfmdnfmdfndmfndfndfn,sdfnmsd,fnmmdfndmfnmd</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r>
              <a:rPr lang="en-US"/>
              <a:t>Click here to edit master bullets</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lvl="0"/>
            <a:endParaRPr lang="en-US"/>
          </a:p>
        </p:txBody>
      </p:sp>
      <p:sp>
        <p:nvSpPr>
          <p:cNvPr id="6" name="Slide Number Placeholder 6">
            <a:extLst>
              <a:ext uri="{FF2B5EF4-FFF2-40B4-BE49-F238E27FC236}">
                <a16:creationId xmlns:a16="http://schemas.microsoft.com/office/drawing/2014/main" id="{8AF307AC-F9CF-4211-9BE3-6FCAF0990BA6}"/>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DCBA94-6CAD-4F8F-8C04-057368CC6C47}"/>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903967" y="1546226"/>
            <a:ext cx="1161188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pic>
        <p:nvPicPr>
          <p:cNvPr id="9" name="Picture 8" descr="Text&#10;&#10;Description automatically generated">
            <a:extLst>
              <a:ext uri="{FF2B5EF4-FFF2-40B4-BE49-F238E27FC236}">
                <a16:creationId xmlns:a16="http://schemas.microsoft.com/office/drawing/2014/main" id="{89583BB6-28EB-4B79-80BB-20C5675B8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227943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903967" y="1739900"/>
            <a:ext cx="11611885" cy="4688195"/>
          </a:xfrm>
          <a:prstGeom prst="rect">
            <a:avLst/>
          </a:prstGeom>
        </p:spPr>
        <p:txBody>
          <a:bodyPr>
            <a:noAutofit/>
          </a:bodyPr>
          <a:lstStyle>
            <a:lvl1pPr marL="359168" marR="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a:solidFill>
                  <a:schemeClr val="bg1">
                    <a:lumMod val="50000"/>
                  </a:schemeClr>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bulleted styles</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r>
              <a:rPr lang="en-US"/>
              <a:t>Lorem ipsum lorem ipsum Lorem ipsum lorem </a:t>
            </a:r>
            <a:r>
              <a:rPr lang="en-US" err="1"/>
              <a:t>ipsumLorem</a:t>
            </a:r>
            <a:r>
              <a:rPr lang="en-US"/>
              <a:t> ipsum lorem ipsum Lorem ipsum lorem ipsum lorem ipsum</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ECDCC1CD-C1E8-4E80-9EB0-4A69CA25E386}"/>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11" name="Straight Connector 10">
            <a:extLst>
              <a:ext uri="{FF2B5EF4-FFF2-40B4-BE49-F238E27FC236}">
                <a16:creationId xmlns:a16="http://schemas.microsoft.com/office/drawing/2014/main" id="{B6E5A3ED-46B4-4ADB-A0B3-0EF4A5B92D6C}"/>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9EE8899A-B925-47D0-99EC-B1ABE79F0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36193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age with tab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903967" y="2081285"/>
            <a:ext cx="11611885" cy="2135874"/>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styles.dfdfmnsdmnfdfndnfmdfnmdnfmdnfmdnfmdfnmdnfmdnfmdnfmdnfmdnfmdnfmdfndmfndfndfn,sdfnmsd,fnmmdfndmfnmd</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r>
              <a:rPr lang="en-US"/>
              <a:t>Click here to edit master bullets</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903967" y="1546226"/>
            <a:ext cx="1161188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7" name="Table Placeholder 6">
            <a:extLst>
              <a:ext uri="{FF2B5EF4-FFF2-40B4-BE49-F238E27FC236}">
                <a16:creationId xmlns:a16="http://schemas.microsoft.com/office/drawing/2014/main" id="{305A732F-BCD1-4183-A7C9-87E8AD3B0B9F}"/>
              </a:ext>
            </a:extLst>
          </p:cNvPr>
          <p:cNvSpPr>
            <a:spLocks noGrp="1"/>
          </p:cNvSpPr>
          <p:nvPr>
            <p:ph type="tbl" sz="quarter" idx="16"/>
          </p:nvPr>
        </p:nvSpPr>
        <p:spPr>
          <a:xfrm>
            <a:off x="903967" y="4421188"/>
            <a:ext cx="11611885" cy="1973262"/>
          </a:xfrm>
          <a:prstGeom prst="rect">
            <a:avLst/>
          </a:prstGeom>
        </p:spPr>
        <p:txBody>
          <a:bodyPr>
            <a:noAutofit/>
          </a:bodyPr>
          <a:lstStyle>
            <a:lvl1pPr marL="0" indent="0">
              <a:buNone/>
              <a:defRPr sz="1760">
                <a:solidFill>
                  <a:schemeClr val="bg1">
                    <a:lumMod val="50000"/>
                  </a:schemeClr>
                </a:solidFill>
              </a:defRPr>
            </a:lvl1pPr>
          </a:lstStyle>
          <a:p>
            <a:r>
              <a:rPr lang="en-US"/>
              <a:t>Click icon to add table</a:t>
            </a:r>
            <a:endParaRPr lang="en-NZ"/>
          </a:p>
        </p:txBody>
      </p:sp>
      <p:sp>
        <p:nvSpPr>
          <p:cNvPr id="11" name="Slide Number Placeholder 6">
            <a:extLst>
              <a:ext uri="{FF2B5EF4-FFF2-40B4-BE49-F238E27FC236}">
                <a16:creationId xmlns:a16="http://schemas.microsoft.com/office/drawing/2014/main" id="{58DDD6A7-4FC8-4592-B897-9D3936FC5E81}"/>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13" name="Straight Connector 12">
            <a:extLst>
              <a:ext uri="{FF2B5EF4-FFF2-40B4-BE49-F238E27FC236}">
                <a16:creationId xmlns:a16="http://schemas.microsoft.com/office/drawing/2014/main" id="{9E8BAE85-5029-4143-912B-A2ACCD7599D7}"/>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CE513606-0FBC-4ABE-9D8F-6642CE9A8A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115802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with table only">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305A732F-BCD1-4183-A7C9-87E8AD3B0B9F}"/>
              </a:ext>
            </a:extLst>
          </p:cNvPr>
          <p:cNvSpPr>
            <a:spLocks noGrp="1"/>
          </p:cNvSpPr>
          <p:nvPr>
            <p:ph type="tbl" sz="quarter" idx="16"/>
          </p:nvPr>
        </p:nvSpPr>
        <p:spPr>
          <a:xfrm>
            <a:off x="903967" y="2081290"/>
            <a:ext cx="11611885" cy="4313165"/>
          </a:xfrm>
          <a:prstGeom prst="rect">
            <a:avLst/>
          </a:prstGeom>
        </p:spPr>
        <p:txBody>
          <a:bodyPr>
            <a:noAutofit/>
          </a:bodyPr>
          <a:lstStyle>
            <a:lvl1pPr marL="0" indent="0">
              <a:buNone/>
              <a:defRPr sz="1760">
                <a:solidFill>
                  <a:schemeClr val="bg1">
                    <a:lumMod val="50000"/>
                  </a:schemeClr>
                </a:solidFill>
              </a:defRPr>
            </a:lvl1pPr>
          </a:lstStyle>
          <a:p>
            <a:r>
              <a:rPr lang="en-US"/>
              <a:t>Click icon to add table</a:t>
            </a:r>
            <a:endParaRPr lang="en-NZ"/>
          </a:p>
        </p:txBody>
      </p:sp>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903967" y="1546226"/>
            <a:ext cx="11611885"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11" name="Slide Number Placeholder 6">
            <a:extLst>
              <a:ext uri="{FF2B5EF4-FFF2-40B4-BE49-F238E27FC236}">
                <a16:creationId xmlns:a16="http://schemas.microsoft.com/office/drawing/2014/main" id="{58DDD6A7-4FC8-4592-B897-9D3936FC5E81}"/>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13" name="Straight Connector 12">
            <a:extLst>
              <a:ext uri="{FF2B5EF4-FFF2-40B4-BE49-F238E27FC236}">
                <a16:creationId xmlns:a16="http://schemas.microsoft.com/office/drawing/2014/main" id="{9E8BAE85-5029-4143-912B-A2ACCD7599D7}"/>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CE513606-0FBC-4ABE-9D8F-6642CE9A8A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298933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6EF544-E59D-4FCA-AC79-2B50F791E184}"/>
              </a:ext>
            </a:extLst>
          </p:cNvPr>
          <p:cNvSpPr>
            <a:spLocks noGrp="1"/>
          </p:cNvSpPr>
          <p:nvPr>
            <p:ph type="pic" sz="quarter" idx="16"/>
          </p:nvPr>
        </p:nvSpPr>
        <p:spPr>
          <a:xfrm>
            <a:off x="7513105" y="1320414"/>
            <a:ext cx="5074587" cy="5345695"/>
          </a:xfrm>
          <a:prstGeom prst="rect">
            <a:avLst/>
          </a:prstGeom>
        </p:spPr>
        <p:txBody>
          <a:bodyPr>
            <a:normAutofit/>
          </a:bodyPr>
          <a:lstStyle>
            <a:lvl1pPr marL="0" indent="0">
              <a:buNone/>
              <a:defRPr sz="1760"/>
            </a:lvl1pPr>
          </a:lstStyle>
          <a:p>
            <a:r>
              <a:rPr lang="en-US"/>
              <a:t>Click icon to add picture</a:t>
            </a:r>
            <a:endParaRPr lang="en-NZ"/>
          </a:p>
        </p:txBody>
      </p:sp>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903971" y="2081289"/>
            <a:ext cx="6369943" cy="462711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styles.dfdfmnsdmnfdfndnfmdfnmdnfmdnfmdnfmdfnmdnfmdnfmdnfmdnfmdnfmdnfmdfndmfndfndfn,sdfnmsd,fnmmdfndmfnmd</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r>
              <a:rPr lang="en-US"/>
              <a:t>Click here to edit master bullets</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903971" y="1546226"/>
            <a:ext cx="6369943"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11" name="Slide Number Placeholder 6">
            <a:extLst>
              <a:ext uri="{FF2B5EF4-FFF2-40B4-BE49-F238E27FC236}">
                <a16:creationId xmlns:a16="http://schemas.microsoft.com/office/drawing/2014/main" id="{4F5C2670-EB61-4106-B616-E4F4524469EA}"/>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13" name="Straight Connector 12">
            <a:extLst>
              <a:ext uri="{FF2B5EF4-FFF2-40B4-BE49-F238E27FC236}">
                <a16:creationId xmlns:a16="http://schemas.microsoft.com/office/drawing/2014/main" id="{77BB67AB-CC14-4B24-8A13-C9F809EB756A}"/>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a:extLst>
              <a:ext uri="{FF2B5EF4-FFF2-40B4-BE49-F238E27FC236}">
                <a16:creationId xmlns:a16="http://schemas.microsoft.com/office/drawing/2014/main" id="{56E3B9E4-B299-47F1-9844-D6918F330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277263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with pull out quot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EEB6D83-E55F-4623-8B8A-88852CC2F205}"/>
              </a:ext>
            </a:extLst>
          </p:cNvPr>
          <p:cNvSpPr>
            <a:spLocks noGrp="1"/>
          </p:cNvSpPr>
          <p:nvPr>
            <p:ph type="body" sz="quarter" idx="13" hasCustomPrompt="1"/>
          </p:nvPr>
        </p:nvSpPr>
        <p:spPr>
          <a:xfrm>
            <a:off x="768272" y="653687"/>
            <a:ext cx="9957606" cy="403225"/>
          </a:xfrm>
          <a:prstGeom prst="rect">
            <a:avLst/>
          </a:prstGeom>
        </p:spPr>
        <p:txBody>
          <a:bodyPr>
            <a:noAutofit/>
          </a:bodyPr>
          <a:lstStyle>
            <a:lvl1pPr marL="0" indent="0">
              <a:buNone/>
              <a:defRPr sz="3200">
                <a:solidFill>
                  <a:schemeClr val="bg1">
                    <a:lumMod val="50000"/>
                  </a:schemeClr>
                </a:solidFill>
                <a:latin typeface="Arial Black" panose="020B0A04020102020204" pitchFamily="34" charset="0"/>
              </a:defRPr>
            </a:lvl1pPr>
            <a:lvl2pPr marL="633456" indent="0">
              <a:buNone/>
              <a:defRPr sz="3394">
                <a:solidFill>
                  <a:schemeClr val="bg1">
                    <a:lumMod val="50000"/>
                  </a:schemeClr>
                </a:solidFill>
                <a:latin typeface="Arial Black" panose="020B0A04020102020204" pitchFamily="34" charset="0"/>
              </a:defRPr>
            </a:lvl2pPr>
            <a:lvl3pPr marL="1266913" indent="0">
              <a:buNone/>
              <a:defRPr sz="3394">
                <a:solidFill>
                  <a:schemeClr val="bg1">
                    <a:lumMod val="50000"/>
                  </a:schemeClr>
                </a:solidFill>
                <a:latin typeface="Arial Black" panose="020B0A04020102020204" pitchFamily="34" charset="0"/>
              </a:defRPr>
            </a:lvl3pPr>
            <a:lvl4pPr marL="1900369" indent="0">
              <a:buNone/>
              <a:defRPr sz="3394">
                <a:solidFill>
                  <a:schemeClr val="bg1">
                    <a:lumMod val="50000"/>
                  </a:schemeClr>
                </a:solidFill>
                <a:latin typeface="Arial Black" panose="020B0A04020102020204" pitchFamily="34" charset="0"/>
              </a:defRPr>
            </a:lvl4pPr>
            <a:lvl5pPr marL="2533825" indent="0">
              <a:buNone/>
              <a:defRPr sz="3394">
                <a:solidFill>
                  <a:schemeClr val="bg1">
                    <a:lumMod val="50000"/>
                  </a:schemeClr>
                </a:solidFill>
                <a:latin typeface="Arial Black" panose="020B0A04020102020204" pitchFamily="34" charset="0"/>
              </a:defRPr>
            </a:lvl5pPr>
          </a:lstStyle>
          <a:p>
            <a:pPr lvl="0"/>
            <a:r>
              <a:rPr lang="en-US"/>
              <a:t>CLICK TO EDIT HEADING 1</a:t>
            </a:r>
          </a:p>
        </p:txBody>
      </p:sp>
      <p:sp>
        <p:nvSpPr>
          <p:cNvPr id="14" name="Text Placeholder 13">
            <a:extLst>
              <a:ext uri="{FF2B5EF4-FFF2-40B4-BE49-F238E27FC236}">
                <a16:creationId xmlns:a16="http://schemas.microsoft.com/office/drawing/2014/main" id="{C249EC4F-FD06-44F1-971A-7C2622F79024}"/>
              </a:ext>
            </a:extLst>
          </p:cNvPr>
          <p:cNvSpPr>
            <a:spLocks noGrp="1"/>
          </p:cNvSpPr>
          <p:nvPr>
            <p:ph type="body" sz="quarter" idx="14" hasCustomPrompt="1"/>
          </p:nvPr>
        </p:nvSpPr>
        <p:spPr>
          <a:xfrm>
            <a:off x="903968" y="2081289"/>
            <a:ext cx="7061746" cy="4627119"/>
          </a:xfrm>
          <a:prstGeom prst="rect">
            <a:avLst/>
          </a:prstGeom>
        </p:spPr>
        <p:txBody>
          <a:bodyPr>
            <a:noAutofit/>
          </a:bodyPr>
          <a:lstStyle>
            <a:lvl1pPr marL="0" marR="0" indent="0" algn="l" defTabSz="1266913" rtl="0" eaLnBrk="1" fontAlgn="auto" latinLnBrk="0" hangingPunct="1">
              <a:lnSpc>
                <a:spcPct val="150000"/>
              </a:lnSpc>
              <a:spcBef>
                <a:spcPts val="1385"/>
              </a:spcBef>
              <a:spcAft>
                <a:spcPts val="0"/>
              </a:spcAft>
              <a:buClrTx/>
              <a:buSzTx/>
              <a:buFont typeface="Arial" panose="020B0604020202020204" pitchFamily="34" charset="0"/>
              <a:buNone/>
              <a:tabLst/>
              <a:defRPr lang="en-NZ" sz="1800" b="0" i="0" u="none" strike="noStrike" smtClean="0">
                <a:solidFill>
                  <a:schemeClr val="bg1">
                    <a:lumMod val="50000"/>
                  </a:schemeClr>
                </a:solidFill>
                <a:effectLst/>
              </a:defRPr>
            </a:lvl1pPr>
            <a:lvl2pPr marL="633456" indent="0">
              <a:lnSpc>
                <a:spcPct val="150000"/>
              </a:lnSpc>
              <a:spcAft>
                <a:spcPts val="1508"/>
              </a:spcAft>
              <a:buNone/>
              <a:defRPr sz="1760" b="1">
                <a:solidFill>
                  <a:srgbClr val="F7931D"/>
                </a:solidFill>
              </a:defRPr>
            </a:lvl2pPr>
            <a:lvl3pPr marL="1266913" indent="0">
              <a:lnSpc>
                <a:spcPct val="150000"/>
              </a:lnSpc>
              <a:spcAft>
                <a:spcPts val="1508"/>
              </a:spcAft>
              <a:buNone/>
              <a:defRPr sz="1760">
                <a:solidFill>
                  <a:schemeClr val="bg1">
                    <a:lumMod val="50000"/>
                  </a:schemeClr>
                </a:solidFill>
              </a:defRPr>
            </a:lvl3pPr>
            <a:lvl4pPr marL="1900369" indent="0">
              <a:lnSpc>
                <a:spcPct val="150000"/>
              </a:lnSpc>
              <a:spcAft>
                <a:spcPts val="1508"/>
              </a:spcAft>
              <a:buNone/>
              <a:defRPr sz="1760">
                <a:solidFill>
                  <a:schemeClr val="bg1">
                    <a:lumMod val="50000"/>
                  </a:schemeClr>
                </a:solidFill>
              </a:defRPr>
            </a:lvl4pPr>
            <a:lvl5pPr marL="2533825" indent="0">
              <a:lnSpc>
                <a:spcPct val="150000"/>
              </a:lnSpc>
              <a:spcAft>
                <a:spcPts val="1508"/>
              </a:spcAft>
              <a:buNone/>
              <a:defRPr sz="1760">
                <a:solidFill>
                  <a:schemeClr val="bg1">
                    <a:lumMod val="50000"/>
                  </a:schemeClr>
                </a:solidFill>
              </a:defRPr>
            </a:lvl5pPr>
          </a:lstStyle>
          <a:p>
            <a:pPr lvl="0"/>
            <a:r>
              <a:rPr lang="en-US"/>
              <a:t>Click to edit Master body copy styles.dfdfmnsdmnfdfndnfmdfnmdnfmdnfmdnfmdfnmdnfmdnfmdnfmdnfmdnfmdnfmdfndmfndfndfn,sdfnmsd,fnmmdfndmfnmd</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r>
              <a:rPr lang="en-US"/>
              <a:t>Click here to edit master bullets</a:t>
            </a:r>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marL="359168" marR="0" lvl="0" indent="-359168" algn="l" defTabSz="1266913" rtl="0" eaLnBrk="1" fontAlgn="auto" latinLnBrk="0" hangingPunct="1">
              <a:lnSpc>
                <a:spcPct val="150000"/>
              </a:lnSpc>
              <a:spcBef>
                <a:spcPts val="1385"/>
              </a:spcBef>
              <a:spcAft>
                <a:spcPts val="1508"/>
              </a:spcAft>
              <a:buClrTx/>
              <a:buSzTx/>
              <a:buFont typeface="Arial" panose="020B0604020202020204" pitchFamily="34" charset="0"/>
              <a:buChar char="•"/>
              <a:tabLst/>
              <a:defRPr/>
            </a:pPr>
            <a:endParaRPr lang="en-US"/>
          </a:p>
          <a:p>
            <a:pPr lvl="0"/>
            <a:endParaRPr lang="en-US"/>
          </a:p>
        </p:txBody>
      </p:sp>
      <p:cxnSp>
        <p:nvCxnSpPr>
          <p:cNvPr id="8" name="Straight Connector 7">
            <a:extLst>
              <a:ext uri="{FF2B5EF4-FFF2-40B4-BE49-F238E27FC236}">
                <a16:creationId xmlns:a16="http://schemas.microsoft.com/office/drawing/2014/main" id="{7DE83DAC-9E2F-4B1D-8E27-DAFFDEDC29D6}"/>
              </a:ext>
            </a:extLst>
          </p:cNvPr>
          <p:cNvCxnSpPr>
            <a:cxnSpLocks/>
          </p:cNvCxnSpPr>
          <p:nvPr userDrawn="1"/>
        </p:nvCxnSpPr>
        <p:spPr>
          <a:xfrm>
            <a:off x="904859" y="1301554"/>
            <a:ext cx="11682832"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D7394BC-0F1A-47C2-ACC5-9CA7261DD4F1}"/>
              </a:ext>
            </a:extLst>
          </p:cNvPr>
          <p:cNvSpPr>
            <a:spLocks noGrp="1"/>
          </p:cNvSpPr>
          <p:nvPr>
            <p:ph type="body" sz="quarter" idx="15" hasCustomPrompt="1"/>
          </p:nvPr>
        </p:nvSpPr>
        <p:spPr>
          <a:xfrm>
            <a:off x="903968" y="1546226"/>
            <a:ext cx="7061746" cy="403226"/>
          </a:xfrm>
          <a:prstGeom prst="rect">
            <a:avLst/>
          </a:prstGeom>
        </p:spPr>
        <p:txBody>
          <a:bodyPr>
            <a:noAutofit/>
          </a:bodyPr>
          <a:lstStyle>
            <a:lvl1pPr marL="0" indent="0">
              <a:buNone/>
              <a:defRPr sz="2300" b="1">
                <a:solidFill>
                  <a:srgbClr val="055D8E"/>
                </a:solidFill>
              </a:defRPr>
            </a:lvl1pPr>
            <a:lvl2pPr marL="633456" indent="0">
              <a:buNone/>
              <a:defRPr sz="2263" b="1">
                <a:solidFill>
                  <a:srgbClr val="F7931D"/>
                </a:solidFill>
              </a:defRPr>
            </a:lvl2pPr>
            <a:lvl3pPr marL="1266913" indent="0">
              <a:buNone/>
              <a:defRPr sz="2263" b="1">
                <a:solidFill>
                  <a:srgbClr val="F7931D"/>
                </a:solidFill>
              </a:defRPr>
            </a:lvl3pPr>
            <a:lvl4pPr marL="1900369" indent="0">
              <a:buNone/>
              <a:defRPr sz="2263" b="1">
                <a:solidFill>
                  <a:srgbClr val="F7931D"/>
                </a:solidFill>
              </a:defRPr>
            </a:lvl4pPr>
            <a:lvl5pPr marL="2533825" indent="0">
              <a:buNone/>
              <a:defRPr sz="2263" b="1">
                <a:solidFill>
                  <a:srgbClr val="F7931D"/>
                </a:solidFill>
              </a:defRPr>
            </a:lvl5pPr>
          </a:lstStyle>
          <a:p>
            <a:pPr lvl="0"/>
            <a:r>
              <a:rPr lang="en-US"/>
              <a:t>CLICK TO EDIT HEADING 2</a:t>
            </a:r>
          </a:p>
        </p:txBody>
      </p:sp>
      <p:sp>
        <p:nvSpPr>
          <p:cNvPr id="11" name="Rectangle 10">
            <a:extLst>
              <a:ext uri="{FF2B5EF4-FFF2-40B4-BE49-F238E27FC236}">
                <a16:creationId xmlns:a16="http://schemas.microsoft.com/office/drawing/2014/main" id="{FEAF08D7-06F9-47D5-A315-D90CA5D9FAE1}"/>
              </a:ext>
            </a:extLst>
          </p:cNvPr>
          <p:cNvSpPr/>
          <p:nvPr userDrawn="1"/>
        </p:nvSpPr>
        <p:spPr>
          <a:xfrm>
            <a:off x="8631775" y="2175855"/>
            <a:ext cx="3903151" cy="4082266"/>
          </a:xfrm>
          <a:prstGeom prst="rect">
            <a:avLst/>
          </a:prstGeom>
          <a:solidFill>
            <a:srgbClr val="055D8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263"/>
          </a:p>
        </p:txBody>
      </p:sp>
      <p:cxnSp>
        <p:nvCxnSpPr>
          <p:cNvPr id="13" name="Straight Connector 12">
            <a:extLst>
              <a:ext uri="{FF2B5EF4-FFF2-40B4-BE49-F238E27FC236}">
                <a16:creationId xmlns:a16="http://schemas.microsoft.com/office/drawing/2014/main" id="{B9A9CAD9-0A95-4BC7-8C69-D772E3FFC881}"/>
              </a:ext>
            </a:extLst>
          </p:cNvPr>
          <p:cNvCxnSpPr>
            <a:cxnSpLocks/>
          </p:cNvCxnSpPr>
          <p:nvPr userDrawn="1"/>
        </p:nvCxnSpPr>
        <p:spPr>
          <a:xfrm>
            <a:off x="9885563" y="2674970"/>
            <a:ext cx="1386044"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A04074-A53B-4C5F-984D-30D01A978920}"/>
              </a:ext>
            </a:extLst>
          </p:cNvPr>
          <p:cNvCxnSpPr>
            <a:cxnSpLocks/>
          </p:cNvCxnSpPr>
          <p:nvPr userDrawn="1"/>
        </p:nvCxnSpPr>
        <p:spPr>
          <a:xfrm>
            <a:off x="9885563" y="5796542"/>
            <a:ext cx="1386044" cy="0"/>
          </a:xfrm>
          <a:prstGeom prst="line">
            <a:avLst/>
          </a:prstGeom>
          <a:ln w="38100">
            <a:solidFill>
              <a:srgbClr val="055D8E"/>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FCAC3E1-2822-4F07-A1CC-D63656AF8699}"/>
              </a:ext>
            </a:extLst>
          </p:cNvPr>
          <p:cNvSpPr>
            <a:spLocks noGrp="1"/>
          </p:cNvSpPr>
          <p:nvPr>
            <p:ph type="body" sz="quarter" idx="16"/>
          </p:nvPr>
        </p:nvSpPr>
        <p:spPr>
          <a:xfrm>
            <a:off x="9055637" y="2728616"/>
            <a:ext cx="3053320" cy="3014278"/>
          </a:xfrm>
          <a:prstGeom prst="rect">
            <a:avLst/>
          </a:prstGeom>
        </p:spPr>
        <p:txBody>
          <a:bodyPr anchor="ctr" anchorCtr="1">
            <a:noAutofit/>
          </a:bodyPr>
          <a:lstStyle>
            <a:lvl1pPr marL="0" indent="0" algn="ctr">
              <a:buNone/>
              <a:defRPr sz="3017" i="1">
                <a:latin typeface="Cambria" panose="02040503050406030204" pitchFamily="18" charset="0"/>
                <a:ea typeface="Cambria" panose="02040503050406030204" pitchFamily="18" charset="0"/>
              </a:defRPr>
            </a:lvl1pPr>
            <a:lvl2pPr marL="633456" indent="0">
              <a:buNone/>
              <a:defRPr sz="3017" i="1">
                <a:latin typeface="Cambria" panose="02040503050406030204" pitchFamily="18" charset="0"/>
                <a:ea typeface="Cambria" panose="02040503050406030204" pitchFamily="18" charset="0"/>
              </a:defRPr>
            </a:lvl2pPr>
            <a:lvl3pPr marL="1266913" indent="0">
              <a:buNone/>
              <a:defRPr sz="3017" i="1">
                <a:latin typeface="Cambria" panose="02040503050406030204" pitchFamily="18" charset="0"/>
                <a:ea typeface="Cambria" panose="02040503050406030204" pitchFamily="18" charset="0"/>
              </a:defRPr>
            </a:lvl3pPr>
            <a:lvl4pPr marL="1900369" indent="0">
              <a:buNone/>
              <a:defRPr sz="3017" i="1">
                <a:latin typeface="Cambria" panose="02040503050406030204" pitchFamily="18" charset="0"/>
                <a:ea typeface="Cambria" panose="02040503050406030204" pitchFamily="18" charset="0"/>
              </a:defRPr>
            </a:lvl4pPr>
            <a:lvl5pPr marL="2533825" indent="0">
              <a:buNone/>
              <a:defRPr sz="3017" i="1">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p:txBody>
      </p:sp>
      <p:sp>
        <p:nvSpPr>
          <p:cNvPr id="17" name="Slide Number Placeholder 6">
            <a:extLst>
              <a:ext uri="{FF2B5EF4-FFF2-40B4-BE49-F238E27FC236}">
                <a16:creationId xmlns:a16="http://schemas.microsoft.com/office/drawing/2014/main" id="{AAE14B4C-27D2-4003-BD36-B781FDAFCD19}"/>
              </a:ext>
            </a:extLst>
          </p:cNvPr>
          <p:cNvSpPr txBox="1">
            <a:spLocks/>
          </p:cNvSpPr>
          <p:nvPr userDrawn="1"/>
        </p:nvSpPr>
        <p:spPr>
          <a:xfrm>
            <a:off x="9491841" y="6736371"/>
            <a:ext cx="3023949" cy="402483"/>
          </a:xfrm>
          <a:prstGeom prst="rect">
            <a:avLst/>
          </a:prstGeom>
        </p:spPr>
        <p:txBody>
          <a:bodyPr vert="horz" lIns="114942" tIns="57471" rIns="114942" bIns="57471"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76323-98C5-47CE-A5EC-7C1E4B3AFF44}" type="slidenum">
              <a:rPr lang="en-NZ" sz="1663" smtClean="0"/>
              <a:pPr/>
              <a:t>‹#›</a:t>
            </a:fld>
            <a:endParaRPr lang="en-NZ" sz="1663"/>
          </a:p>
        </p:txBody>
      </p:sp>
      <p:cxnSp>
        <p:nvCxnSpPr>
          <p:cNvPr id="18" name="Straight Connector 17">
            <a:extLst>
              <a:ext uri="{FF2B5EF4-FFF2-40B4-BE49-F238E27FC236}">
                <a16:creationId xmlns:a16="http://schemas.microsoft.com/office/drawing/2014/main" id="{A98345F0-FF66-4BB9-9C4C-0BCC6818CEFF}"/>
              </a:ext>
            </a:extLst>
          </p:cNvPr>
          <p:cNvCxnSpPr>
            <a:cxnSpLocks/>
          </p:cNvCxnSpPr>
          <p:nvPr userDrawn="1"/>
        </p:nvCxnSpPr>
        <p:spPr>
          <a:xfrm>
            <a:off x="904859" y="6682720"/>
            <a:ext cx="11682832" cy="0"/>
          </a:xfrm>
          <a:prstGeom prst="line">
            <a:avLst/>
          </a:prstGeom>
          <a:ln w="38100">
            <a:solidFill>
              <a:srgbClr val="055D8E">
                <a:alpha val="45000"/>
              </a:srgbClr>
            </a:solidFill>
          </a:ln>
        </p:spPr>
        <p:style>
          <a:lnRef idx="1">
            <a:schemeClr val="accent1"/>
          </a:lnRef>
          <a:fillRef idx="0">
            <a:schemeClr val="accent1"/>
          </a:fillRef>
          <a:effectRef idx="0">
            <a:schemeClr val="accent1"/>
          </a:effectRef>
          <a:fontRef idx="minor">
            <a:schemeClr val="tx1"/>
          </a:fontRef>
        </p:style>
      </p:cxnSp>
      <p:pic>
        <p:nvPicPr>
          <p:cNvPr id="19" name="Picture 18" descr="Text&#10;&#10;Description automatically generated">
            <a:extLst>
              <a:ext uri="{FF2B5EF4-FFF2-40B4-BE49-F238E27FC236}">
                <a16:creationId xmlns:a16="http://schemas.microsoft.com/office/drawing/2014/main" id="{1DA37D57-97AB-4E94-B496-A0FB8FEC1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82" y="6900257"/>
            <a:ext cx="1542139" cy="472746"/>
          </a:xfrm>
          <a:prstGeom prst="rect">
            <a:avLst/>
          </a:prstGeom>
        </p:spPr>
      </p:pic>
    </p:spTree>
    <p:extLst>
      <p:ext uri="{BB962C8B-B14F-4D97-AF65-F5344CB8AC3E}">
        <p14:creationId xmlns:p14="http://schemas.microsoft.com/office/powerpoint/2010/main" val="328683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4"/>
            <a:ext cx="11591806"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3987" y="7006705"/>
            <a:ext cx="3023949" cy="402483"/>
          </a:xfrm>
          <a:prstGeom prst="rect">
            <a:avLst/>
          </a:prstGeom>
        </p:spPr>
        <p:txBody>
          <a:bodyPr vert="horz" lIns="91440" tIns="45720" rIns="91440" bIns="45720" rtlCol="0" anchor="ctr"/>
          <a:lstStyle>
            <a:lvl1pPr algn="l">
              <a:defRPr sz="1663">
                <a:solidFill>
                  <a:schemeClr val="tx1">
                    <a:tint val="75000"/>
                  </a:schemeClr>
                </a:solidFill>
              </a:defRPr>
            </a:lvl1pPr>
          </a:lstStyle>
          <a:p>
            <a:fld id="{C4B61E39-B120-4838-B045-460BE47233D4}" type="datetime1">
              <a:rPr lang="en-NZ" smtClean="0"/>
              <a:t>10/12/2021</a:t>
            </a:fld>
            <a:endParaRPr lang="en-NZ"/>
          </a:p>
        </p:txBody>
      </p:sp>
      <p:sp>
        <p:nvSpPr>
          <p:cNvPr id="5" name="Footer Placeholder 4"/>
          <p:cNvSpPr>
            <a:spLocks noGrp="1"/>
          </p:cNvSpPr>
          <p:nvPr>
            <p:ph type="ftr" sz="quarter" idx="3"/>
          </p:nvPr>
        </p:nvSpPr>
        <p:spPr>
          <a:xfrm>
            <a:off x="4451926" y="7006705"/>
            <a:ext cx="4535924" cy="402483"/>
          </a:xfrm>
          <a:prstGeom prst="rect">
            <a:avLst/>
          </a:prstGeom>
        </p:spPr>
        <p:txBody>
          <a:bodyPr vert="horz" lIns="91440" tIns="45720" rIns="91440" bIns="45720" rtlCol="0" anchor="ctr"/>
          <a:lstStyle>
            <a:lvl1pPr algn="ctr">
              <a:defRPr sz="166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9491841" y="7006705"/>
            <a:ext cx="3023949" cy="402483"/>
          </a:xfrm>
          <a:prstGeom prst="rect">
            <a:avLst/>
          </a:prstGeom>
        </p:spPr>
        <p:txBody>
          <a:bodyPr vert="horz" lIns="91440" tIns="45720" rIns="91440" bIns="45720" rtlCol="0" anchor="ctr"/>
          <a:lstStyle>
            <a:lvl1pPr algn="r">
              <a:defRPr sz="1663">
                <a:solidFill>
                  <a:schemeClr val="tx1">
                    <a:tint val="75000"/>
                  </a:schemeClr>
                </a:solidFill>
              </a:defRPr>
            </a:lvl1pPr>
          </a:lstStyle>
          <a:p>
            <a:fld id="{75776323-98C5-47CE-A5EC-7C1E4B3AFF44}" type="slidenum">
              <a:rPr lang="en-NZ" smtClean="0"/>
              <a:t>‹#›</a:t>
            </a:fld>
            <a:endParaRPr lang="en-NZ"/>
          </a:p>
        </p:txBody>
      </p:sp>
    </p:spTree>
    <p:extLst>
      <p:ext uri="{BB962C8B-B14F-4D97-AF65-F5344CB8AC3E}">
        <p14:creationId xmlns:p14="http://schemas.microsoft.com/office/powerpoint/2010/main" val="2559187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97" r:id="rId7"/>
    <p:sldLayoutId id="2147483687" r:id="rId8"/>
    <p:sldLayoutId id="2147483688" r:id="rId9"/>
    <p:sldLayoutId id="2147483689" r:id="rId10"/>
    <p:sldLayoutId id="2147483690" r:id="rId11"/>
    <p:sldLayoutId id="2147483691" r:id="rId12"/>
    <p:sldLayoutId id="2147483692" r:id="rId13"/>
    <p:sldLayoutId id="2147483694" r:id="rId14"/>
    <p:sldLayoutId id="2147483693" r:id="rId15"/>
    <p:sldLayoutId id="2147483695" r:id="rId16"/>
    <p:sldLayoutId id="2147483696" r:id="rId17"/>
  </p:sldLayoutIdLst>
  <p:hf hdr="0" ftr="0" dt="0"/>
  <p:txStyles>
    <p:titleStyle>
      <a:lvl1pPr algn="l" defTabSz="1266913" rtl="0" eaLnBrk="1" latinLnBrk="0" hangingPunct="1">
        <a:lnSpc>
          <a:spcPct val="90000"/>
        </a:lnSpc>
        <a:spcBef>
          <a:spcPct val="0"/>
        </a:spcBef>
        <a:buNone/>
        <a:defRPr sz="6095" kern="1200">
          <a:solidFill>
            <a:schemeClr val="tx1"/>
          </a:solidFill>
          <a:latin typeface="+mj-lt"/>
          <a:ea typeface="+mj-ea"/>
          <a:cs typeface="+mj-cs"/>
        </a:defRPr>
      </a:lvl1pPr>
    </p:titleStyle>
    <p:bodyStyle>
      <a:lvl1pPr marL="316728" indent="-316728" algn="l" defTabSz="1266913" rtl="0" eaLnBrk="1" latinLnBrk="0" hangingPunct="1">
        <a:lnSpc>
          <a:spcPct val="90000"/>
        </a:lnSpc>
        <a:spcBef>
          <a:spcPts val="1385"/>
        </a:spcBef>
        <a:buFont typeface="Arial" panose="020B0604020202020204" pitchFamily="34" charset="0"/>
        <a:buChar char="•"/>
        <a:defRPr sz="3879" kern="1200">
          <a:solidFill>
            <a:schemeClr val="tx1"/>
          </a:solidFill>
          <a:latin typeface="+mn-lt"/>
          <a:ea typeface="+mn-ea"/>
          <a:cs typeface="+mn-cs"/>
        </a:defRPr>
      </a:lvl1pPr>
      <a:lvl2pPr marL="950184" indent="-316728" algn="l" defTabSz="1266913" rtl="0" eaLnBrk="1" latinLnBrk="0" hangingPunct="1">
        <a:lnSpc>
          <a:spcPct val="90000"/>
        </a:lnSpc>
        <a:spcBef>
          <a:spcPts val="693"/>
        </a:spcBef>
        <a:buFont typeface="Arial" panose="020B0604020202020204" pitchFamily="34" charset="0"/>
        <a:buChar char="•"/>
        <a:defRPr sz="3326" kern="1200">
          <a:solidFill>
            <a:schemeClr val="tx1"/>
          </a:solidFill>
          <a:latin typeface="+mn-lt"/>
          <a:ea typeface="+mn-ea"/>
          <a:cs typeface="+mn-cs"/>
        </a:defRPr>
      </a:lvl2pPr>
      <a:lvl3pPr marL="1583642" indent="-316728" algn="l" defTabSz="1266913" rtl="0" eaLnBrk="1" latinLnBrk="0" hangingPunct="1">
        <a:lnSpc>
          <a:spcPct val="90000"/>
        </a:lnSpc>
        <a:spcBef>
          <a:spcPts val="693"/>
        </a:spcBef>
        <a:buFont typeface="Arial" panose="020B0604020202020204" pitchFamily="34" charset="0"/>
        <a:buChar char="•"/>
        <a:defRPr sz="2772" kern="1200">
          <a:solidFill>
            <a:schemeClr val="tx1"/>
          </a:solidFill>
          <a:latin typeface="+mn-lt"/>
          <a:ea typeface="+mn-ea"/>
          <a:cs typeface="+mn-cs"/>
        </a:defRPr>
      </a:lvl3pPr>
      <a:lvl4pPr marL="2217097" indent="-316728" algn="l" defTabSz="1266913"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4pPr>
      <a:lvl5pPr marL="2850554" indent="-316728" algn="l" defTabSz="1266913"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5pPr>
      <a:lvl6pPr marL="3484011" indent="-316728" algn="l" defTabSz="1266913"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6pPr>
      <a:lvl7pPr marL="4117467" indent="-316728" algn="l" defTabSz="1266913"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7pPr>
      <a:lvl8pPr marL="4750923" indent="-316728" algn="l" defTabSz="1266913"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8pPr>
      <a:lvl9pPr marL="5384380" indent="-316728" algn="l" defTabSz="1266913"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9pPr>
    </p:bodyStyle>
    <p:otherStyle>
      <a:defPPr>
        <a:defRPr lang="en-US"/>
      </a:defPPr>
      <a:lvl1pPr marL="0" algn="l" defTabSz="1266913" rtl="0" eaLnBrk="1" latinLnBrk="0" hangingPunct="1">
        <a:defRPr sz="2494" kern="1200">
          <a:solidFill>
            <a:schemeClr val="tx1"/>
          </a:solidFill>
          <a:latin typeface="+mn-lt"/>
          <a:ea typeface="+mn-ea"/>
          <a:cs typeface="+mn-cs"/>
        </a:defRPr>
      </a:lvl1pPr>
      <a:lvl2pPr marL="633458" algn="l" defTabSz="1266913" rtl="0" eaLnBrk="1" latinLnBrk="0" hangingPunct="1">
        <a:defRPr sz="2494" kern="1200">
          <a:solidFill>
            <a:schemeClr val="tx1"/>
          </a:solidFill>
          <a:latin typeface="+mn-lt"/>
          <a:ea typeface="+mn-ea"/>
          <a:cs typeface="+mn-cs"/>
        </a:defRPr>
      </a:lvl2pPr>
      <a:lvl3pPr marL="1266913" algn="l" defTabSz="1266913" rtl="0" eaLnBrk="1" latinLnBrk="0" hangingPunct="1">
        <a:defRPr sz="2494" kern="1200">
          <a:solidFill>
            <a:schemeClr val="tx1"/>
          </a:solidFill>
          <a:latin typeface="+mn-lt"/>
          <a:ea typeface="+mn-ea"/>
          <a:cs typeface="+mn-cs"/>
        </a:defRPr>
      </a:lvl3pPr>
      <a:lvl4pPr marL="1900369" algn="l" defTabSz="1266913" rtl="0" eaLnBrk="1" latinLnBrk="0" hangingPunct="1">
        <a:defRPr sz="2494" kern="1200">
          <a:solidFill>
            <a:schemeClr val="tx1"/>
          </a:solidFill>
          <a:latin typeface="+mn-lt"/>
          <a:ea typeface="+mn-ea"/>
          <a:cs typeface="+mn-cs"/>
        </a:defRPr>
      </a:lvl4pPr>
      <a:lvl5pPr marL="2533825" algn="l" defTabSz="1266913" rtl="0" eaLnBrk="1" latinLnBrk="0" hangingPunct="1">
        <a:defRPr sz="2494" kern="1200">
          <a:solidFill>
            <a:schemeClr val="tx1"/>
          </a:solidFill>
          <a:latin typeface="+mn-lt"/>
          <a:ea typeface="+mn-ea"/>
          <a:cs typeface="+mn-cs"/>
        </a:defRPr>
      </a:lvl5pPr>
      <a:lvl6pPr marL="3167283" algn="l" defTabSz="1266913" rtl="0" eaLnBrk="1" latinLnBrk="0" hangingPunct="1">
        <a:defRPr sz="2494" kern="1200">
          <a:solidFill>
            <a:schemeClr val="tx1"/>
          </a:solidFill>
          <a:latin typeface="+mn-lt"/>
          <a:ea typeface="+mn-ea"/>
          <a:cs typeface="+mn-cs"/>
        </a:defRPr>
      </a:lvl6pPr>
      <a:lvl7pPr marL="3800738" algn="l" defTabSz="1266913" rtl="0" eaLnBrk="1" latinLnBrk="0" hangingPunct="1">
        <a:defRPr sz="2494" kern="1200">
          <a:solidFill>
            <a:schemeClr val="tx1"/>
          </a:solidFill>
          <a:latin typeface="+mn-lt"/>
          <a:ea typeface="+mn-ea"/>
          <a:cs typeface="+mn-cs"/>
        </a:defRPr>
      </a:lvl7pPr>
      <a:lvl8pPr marL="4434196" algn="l" defTabSz="1266913" rtl="0" eaLnBrk="1" latinLnBrk="0" hangingPunct="1">
        <a:defRPr sz="2494" kern="1200">
          <a:solidFill>
            <a:schemeClr val="tx1"/>
          </a:solidFill>
          <a:latin typeface="+mn-lt"/>
          <a:ea typeface="+mn-ea"/>
          <a:cs typeface="+mn-cs"/>
        </a:defRPr>
      </a:lvl8pPr>
      <a:lvl9pPr marL="5067651" algn="l" defTabSz="1266913" rtl="0" eaLnBrk="1" latinLnBrk="0" hangingPunct="1">
        <a:defRPr sz="2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https://www.youtube.com/embed/kZBACODArw4?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acc.co.nz/for-business/workplace-health-safety/keeping-you-healthy-and-safe-at-work/" TargetMode="External"/><Relationship Id="rId3" Type="http://schemas.openxmlformats.org/officeDocument/2006/relationships/hyperlink" Target="https://business.acc.co.nz/login/?goto=https%3A%2F%2Fbusiness.acc.co.nz%3A443%2Flanding%3F_ga%3D2.246981895.2021979376.1638734993-606637306.1595290173%26utm_campaign%3DManage%252520your%252520business%252520online%26utm_medium%3Dwebsite%26utm_source%3Dacc.co.nz" TargetMode="External"/><Relationship Id="rId7" Type="http://schemas.openxmlformats.org/officeDocument/2006/relationships/hyperlink" Target="https://www.acc.co.nz/"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acc.co.nz/for-business/business-updates/welcome-to-experience-rating/" TargetMode="External"/><Relationship Id="rId5" Type="http://schemas.openxmlformats.org/officeDocument/2006/relationships/hyperlink" Target="https://www.acc.co.nz/for-business/received-an-invoice/understanding-your-levy-invoice/" TargetMode="External"/><Relationship Id="rId10" Type="http://schemas.openxmlformats.org/officeDocument/2006/relationships/hyperlink" Target="http://www.acc.co.nz/LevyResults" TargetMode="External"/><Relationship Id="rId4" Type="http://schemas.openxmlformats.org/officeDocument/2006/relationships/hyperlink" Target="https://www.acc.co.nz/for-business/working-with-us-to-manage-employee-injuries/supporting-your-employee-back-to-work/" TargetMode="External"/><Relationship Id="rId9" Type="http://schemas.openxmlformats.org/officeDocument/2006/relationships/hyperlink" Target="https://www.acc.co.nz/covid-19/acc-information-about-covid-1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cc.co.nz/contact/" TargetMode="External"/><Relationship Id="rId2" Type="http://schemas.openxmlformats.org/officeDocument/2006/relationships/hyperlink" Target="mailto:BCS@acc.co.nz"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video" Target="https://www.youtube.com/embed/ZbBrbFQjYlg?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Engineers in discussion on site">
            <a:extLst>
              <a:ext uri="{FF2B5EF4-FFF2-40B4-BE49-F238E27FC236}">
                <a16:creationId xmlns:a16="http://schemas.microsoft.com/office/drawing/2014/main" id="{B747F5B7-8028-4051-AAA4-AA691CC5E88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5293767" y="1050587"/>
            <a:ext cx="7968899" cy="5311302"/>
          </a:xfrm>
        </p:spPr>
      </p:pic>
      <p:sp>
        <p:nvSpPr>
          <p:cNvPr id="3" name="Text Placeholder 2">
            <a:extLst>
              <a:ext uri="{FF2B5EF4-FFF2-40B4-BE49-F238E27FC236}">
                <a16:creationId xmlns:a16="http://schemas.microsoft.com/office/drawing/2014/main" id="{6C3BA7E6-E567-441C-979D-7E9FBD239C94}"/>
              </a:ext>
            </a:extLst>
          </p:cNvPr>
          <p:cNvSpPr>
            <a:spLocks noGrp="1"/>
          </p:cNvSpPr>
          <p:nvPr>
            <p:ph type="body" sz="quarter" idx="11"/>
          </p:nvPr>
        </p:nvSpPr>
        <p:spPr>
          <a:xfrm>
            <a:off x="416348" y="2763243"/>
            <a:ext cx="4873041" cy="387350"/>
          </a:xfrm>
        </p:spPr>
        <p:txBody>
          <a:bodyPr vert="horz" lIns="91440" tIns="45720" rIns="91440" bIns="45720" rtlCol="0" anchor="t">
            <a:noAutofit/>
          </a:bodyPr>
          <a:lstStyle/>
          <a:p>
            <a:r>
              <a:rPr lang="en-NZ" sz="3400" b="1"/>
              <a:t>How ACC can support your business</a:t>
            </a:r>
            <a:endParaRPr lang="en-NZ" sz="3400" b="1">
              <a:cs typeface="Arial"/>
            </a:endParaRPr>
          </a:p>
          <a:p>
            <a:endParaRPr lang="en-US" sz="2800">
              <a:cs typeface="Arial"/>
            </a:endParaRPr>
          </a:p>
        </p:txBody>
      </p:sp>
      <p:sp>
        <p:nvSpPr>
          <p:cNvPr id="5" name="Text Placeholder 4">
            <a:extLst>
              <a:ext uri="{FF2B5EF4-FFF2-40B4-BE49-F238E27FC236}">
                <a16:creationId xmlns:a16="http://schemas.microsoft.com/office/drawing/2014/main" id="{EE4C5912-05D8-4101-82C2-76AC33ACEE14}"/>
              </a:ext>
            </a:extLst>
          </p:cNvPr>
          <p:cNvSpPr>
            <a:spLocks noGrp="1"/>
          </p:cNvSpPr>
          <p:nvPr>
            <p:ph type="body" sz="quarter" idx="13"/>
          </p:nvPr>
        </p:nvSpPr>
        <p:spPr/>
        <p:txBody>
          <a:bodyPr vert="horz" lIns="91440" tIns="45720" rIns="91440" bIns="45720" rtlCol="0" anchor="t">
            <a:noAutofit/>
          </a:bodyPr>
          <a:lstStyle/>
          <a:p>
            <a:r>
              <a:rPr lang="en-NZ" sz="1750"/>
              <a:t>10 December 2021</a:t>
            </a:r>
          </a:p>
        </p:txBody>
      </p:sp>
      <p:pic>
        <p:nvPicPr>
          <p:cNvPr id="2" name="Picture 1">
            <a:extLst>
              <a:ext uri="{FF2B5EF4-FFF2-40B4-BE49-F238E27FC236}">
                <a16:creationId xmlns:a16="http://schemas.microsoft.com/office/drawing/2014/main" id="{6CBE81AE-37B4-4582-842F-E9058718716F}"/>
              </a:ext>
            </a:extLst>
          </p:cNvPr>
          <p:cNvPicPr>
            <a:picLocks noChangeAspect="1"/>
          </p:cNvPicPr>
          <p:nvPr/>
        </p:nvPicPr>
        <p:blipFill>
          <a:blip r:embed="rId4"/>
          <a:stretch>
            <a:fillRect/>
          </a:stretch>
        </p:blipFill>
        <p:spPr>
          <a:xfrm>
            <a:off x="255148" y="479288"/>
            <a:ext cx="4105699" cy="1530967"/>
          </a:xfrm>
          <a:prstGeom prst="rect">
            <a:avLst/>
          </a:prstGeom>
        </p:spPr>
      </p:pic>
    </p:spTree>
    <p:extLst>
      <p:ext uri="{BB962C8B-B14F-4D97-AF65-F5344CB8AC3E}">
        <p14:creationId xmlns:p14="http://schemas.microsoft.com/office/powerpoint/2010/main" val="206910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5251D-AB1E-43AD-BF7F-9C450CABE2DB}"/>
              </a:ext>
            </a:extLst>
          </p:cNvPr>
          <p:cNvSpPr>
            <a:spLocks noGrp="1"/>
          </p:cNvSpPr>
          <p:nvPr>
            <p:ph type="body" sz="quarter" idx="13"/>
          </p:nvPr>
        </p:nvSpPr>
        <p:spPr/>
        <p:txBody>
          <a:bodyPr/>
          <a:lstStyle/>
          <a:p>
            <a:r>
              <a:rPr lang="en-NZ">
                <a:solidFill>
                  <a:srgbClr val="0070C0"/>
                </a:solidFill>
              </a:rPr>
              <a:t>ACC – What We Don’t Cover</a:t>
            </a:r>
          </a:p>
        </p:txBody>
      </p:sp>
      <p:pic>
        <p:nvPicPr>
          <p:cNvPr id="11266" name="Picture 2">
            <a:extLst>
              <a:ext uri="{FF2B5EF4-FFF2-40B4-BE49-F238E27FC236}">
                <a16:creationId xmlns:a16="http://schemas.microsoft.com/office/drawing/2014/main" id="{0813462F-6ADA-4729-ADBE-E6BD9A1EA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116" y="1338141"/>
            <a:ext cx="6275293" cy="5295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E4628DB9-E5FF-4832-BF6A-70741782480A}"/>
              </a:ext>
            </a:extLst>
          </p:cNvPr>
          <p:cNvGraphicFramePr>
            <a:graphicFrameLocks noGrp="1"/>
          </p:cNvGraphicFramePr>
          <p:nvPr>
            <p:extLst>
              <p:ext uri="{D42A27DB-BD31-4B8C-83A1-F6EECF244321}">
                <p14:modId xmlns:p14="http://schemas.microsoft.com/office/powerpoint/2010/main" val="4242071082"/>
              </p:ext>
            </p:extLst>
          </p:nvPr>
        </p:nvGraphicFramePr>
        <p:xfrm>
          <a:off x="896366" y="1404451"/>
          <a:ext cx="4507738" cy="4908523"/>
        </p:xfrm>
        <a:graphic>
          <a:graphicData uri="http://schemas.openxmlformats.org/drawingml/2006/table">
            <a:tbl>
              <a:tblPr/>
              <a:tblGrid>
                <a:gridCol w="4507738">
                  <a:extLst>
                    <a:ext uri="{9D8B030D-6E8A-4147-A177-3AD203B41FA5}">
                      <a16:colId xmlns:a16="http://schemas.microsoft.com/office/drawing/2014/main" val="135184795"/>
                    </a:ext>
                  </a:extLst>
                </a:gridCol>
              </a:tblGrid>
              <a:tr h="354372">
                <a:tc>
                  <a:txBody>
                    <a:bodyPr/>
                    <a:lstStyle/>
                    <a:p>
                      <a:pPr algn="l" fontAlgn="base"/>
                      <a:r>
                        <a:rPr lang="en-NZ" sz="1900" b="1" i="0">
                          <a:solidFill>
                            <a:srgbClr val="FFFFFF"/>
                          </a:solidFill>
                          <a:effectLst/>
                          <a:latin typeface="Calibri Light" panose="020F0302020204030204" pitchFamily="34" charset="0"/>
                        </a:rPr>
                        <a:t>Not covered​</a:t>
                      </a:r>
                      <a:endParaRPr lang="en-NZ" sz="1900" b="1" i="0">
                        <a:solidFill>
                          <a:srgbClr val="FFFFFF"/>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18350" cap="flat" cmpd="sng" algn="ctr">
                      <a:solidFill>
                        <a:srgbClr val="FFFFFF"/>
                      </a:solidFill>
                      <a:prstDash val="solid"/>
                      <a:round/>
                      <a:headEnd type="none" w="med" len="med"/>
                      <a:tailEnd type="none" w="med" len="med"/>
                    </a:lnB>
                    <a:solidFill>
                      <a:srgbClr val="07A9C2"/>
                    </a:solidFill>
                  </a:tcPr>
                </a:tc>
                <a:extLst>
                  <a:ext uri="{0D108BD9-81ED-4DB2-BD59-A6C34878D82A}">
                    <a16:rowId xmlns:a16="http://schemas.microsoft.com/office/drawing/2014/main" val="4195990997"/>
                  </a:ext>
                </a:extLst>
              </a:tr>
              <a:tr h="543371">
                <a:tc>
                  <a:txBody>
                    <a:bodyPr/>
                    <a:lstStyle/>
                    <a:p>
                      <a:pPr algn="l" fontAlgn="base"/>
                      <a:endParaRPr lang="mi-NZ" sz="1900" b="0" i="0">
                        <a:solidFill>
                          <a:srgbClr val="000000"/>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18350"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42074055"/>
                  </a:ext>
                </a:extLst>
              </a:tr>
              <a:tr h="307123">
                <a:tc>
                  <a:txBody>
                    <a:bodyPr/>
                    <a:lstStyle/>
                    <a:p>
                      <a:pPr algn="l" fontAlgn="base"/>
                      <a:endParaRPr lang="mi-NZ" sz="1900" b="0" i="0">
                        <a:solidFill>
                          <a:srgbClr val="000000"/>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142319175"/>
                  </a:ext>
                </a:extLst>
              </a:tr>
              <a:tr h="307123">
                <a:tc>
                  <a:txBody>
                    <a:bodyPr/>
                    <a:lstStyle/>
                    <a:p>
                      <a:pPr algn="l" fontAlgn="base"/>
                      <a:endParaRPr lang="mi-NZ" sz="1900" b="0" i="0">
                        <a:solidFill>
                          <a:srgbClr val="000000"/>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25305346"/>
                  </a:ext>
                </a:extLst>
              </a:tr>
              <a:tr h="1724612">
                <a:tc>
                  <a:txBody>
                    <a:bodyPr/>
                    <a:lstStyle/>
                    <a:p>
                      <a:pPr algn="l" fontAlgn="base"/>
                      <a:endParaRPr lang="en-NZ" sz="1900" b="0" i="0">
                        <a:solidFill>
                          <a:srgbClr val="000000"/>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77219098"/>
                  </a:ext>
                </a:extLst>
              </a:tr>
              <a:tr h="779619">
                <a:tc>
                  <a:txBody>
                    <a:bodyPr/>
                    <a:lstStyle/>
                    <a:p>
                      <a:pPr algn="l" fontAlgn="base"/>
                      <a:endParaRPr lang="en-NZ" sz="1900" b="0" i="0">
                        <a:solidFill>
                          <a:srgbClr val="000000"/>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90099192"/>
                  </a:ext>
                </a:extLst>
              </a:tr>
              <a:tr h="779619">
                <a:tc>
                  <a:txBody>
                    <a:bodyPr/>
                    <a:lstStyle/>
                    <a:p>
                      <a:pPr algn="l" fontAlgn="base"/>
                      <a:endParaRPr lang="en-NZ" sz="1900" b="0" i="0">
                        <a:solidFill>
                          <a:srgbClr val="000000"/>
                        </a:solidFill>
                        <a:effectLst/>
                      </a:endParaRPr>
                    </a:p>
                  </a:txBody>
                  <a:tcPr marL="70874" marR="70874" marT="35437" marB="35437">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621037998"/>
                  </a:ext>
                </a:extLst>
              </a:tr>
            </a:tbl>
          </a:graphicData>
        </a:graphic>
      </p:graphicFrame>
      <p:sp>
        <p:nvSpPr>
          <p:cNvPr id="4" name="Rectangle 3">
            <a:extLst>
              <a:ext uri="{FF2B5EF4-FFF2-40B4-BE49-F238E27FC236}">
                <a16:creationId xmlns:a16="http://schemas.microsoft.com/office/drawing/2014/main" id="{C0FC709F-B503-46DC-9A03-C40B6AC014F0}"/>
              </a:ext>
            </a:extLst>
          </p:cNvPr>
          <p:cNvSpPr>
            <a:spLocks noChangeArrowheads="1"/>
          </p:cNvSpPr>
          <p:nvPr/>
        </p:nvSpPr>
        <p:spPr bwMode="auto">
          <a:xfrm>
            <a:off x="3311081" y="1338141"/>
            <a:ext cx="349192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9F579C0-5287-486B-85E6-B9D3CE9586A8}"/>
              </a:ext>
            </a:extLst>
          </p:cNvPr>
          <p:cNvSpPr txBox="1"/>
          <p:nvPr/>
        </p:nvSpPr>
        <p:spPr>
          <a:xfrm>
            <a:off x="896366" y="1783080"/>
            <a:ext cx="4864354" cy="3416320"/>
          </a:xfrm>
          <a:prstGeom prst="rect">
            <a:avLst/>
          </a:prstGeom>
          <a:noFill/>
        </p:spPr>
        <p:txBody>
          <a:bodyPr wrap="square" lIns="91440" tIns="45720" rIns="91440" bIns="45720" rtlCol="0" anchor="t">
            <a:spAutoFit/>
          </a:bodyPr>
          <a:lstStyle/>
          <a:p>
            <a:r>
              <a:rPr lang="en-NZ"/>
              <a:t>Non-work gradual process injuries</a:t>
            </a:r>
          </a:p>
          <a:p>
            <a:endParaRPr lang="en-NZ"/>
          </a:p>
          <a:p>
            <a:r>
              <a:rPr lang="en-NZ"/>
              <a:t>Ageing process</a:t>
            </a:r>
            <a:endParaRPr lang="en-NZ">
              <a:cs typeface="Arial"/>
            </a:endParaRPr>
          </a:p>
          <a:p>
            <a:endParaRPr lang="en-NZ"/>
          </a:p>
          <a:p>
            <a:r>
              <a:rPr lang="en-NZ"/>
              <a:t>Illness</a:t>
            </a:r>
            <a:endParaRPr lang="en-NZ">
              <a:cs typeface="Arial"/>
            </a:endParaRPr>
          </a:p>
          <a:p>
            <a:endParaRPr lang="en-NZ"/>
          </a:p>
          <a:p>
            <a:r>
              <a:rPr lang="en-NZ"/>
              <a:t>Stress (unless related to sexual abuse, physical injury or traumatic event at work)</a:t>
            </a:r>
          </a:p>
          <a:p>
            <a:endParaRPr lang="en-NZ"/>
          </a:p>
          <a:p>
            <a:r>
              <a:rPr lang="en-NZ"/>
              <a:t>Injury to teeth arising from their natural use</a:t>
            </a:r>
            <a:endParaRPr lang="en-NZ">
              <a:cs typeface="Arial"/>
            </a:endParaRPr>
          </a:p>
          <a:p>
            <a:endParaRPr lang="en-NZ"/>
          </a:p>
          <a:p>
            <a:r>
              <a:rPr lang="en-NZ"/>
              <a:t>Hernia caused by coughing or sneezing</a:t>
            </a:r>
            <a:endParaRPr lang="en-NZ">
              <a:cs typeface="Arial"/>
            </a:endParaRPr>
          </a:p>
        </p:txBody>
      </p:sp>
    </p:spTree>
    <p:extLst>
      <p:ext uri="{BB962C8B-B14F-4D97-AF65-F5344CB8AC3E}">
        <p14:creationId xmlns:p14="http://schemas.microsoft.com/office/powerpoint/2010/main" val="402202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71723F-AF79-4118-B72C-CB2BE04B3C29}"/>
              </a:ext>
            </a:extLst>
          </p:cNvPr>
          <p:cNvSpPr>
            <a:spLocks noGrp="1"/>
          </p:cNvSpPr>
          <p:nvPr>
            <p:ph type="body" sz="quarter" idx="14"/>
          </p:nvPr>
        </p:nvSpPr>
        <p:spPr>
          <a:xfrm>
            <a:off x="289710" y="217283"/>
            <a:ext cx="12774439" cy="6509441"/>
          </a:xfrm>
          <a:solidFill>
            <a:schemeClr val="accent4">
              <a:lumMod val="90000"/>
              <a:lumOff val="10000"/>
            </a:schemeClr>
          </a:solidFill>
        </p:spPr>
        <p:txBody>
          <a:bodyPr/>
          <a:lstStyle/>
          <a:p>
            <a:pPr marL="0" indent="0">
              <a:buNone/>
            </a:pPr>
            <a:endParaRPr lang="en-NZ" sz="5400">
              <a:solidFill>
                <a:schemeClr val="accent4">
                  <a:lumMod val="90000"/>
                  <a:lumOff val="10000"/>
                </a:schemeClr>
              </a:solidFill>
            </a:endParaRPr>
          </a:p>
        </p:txBody>
      </p:sp>
      <p:sp>
        <p:nvSpPr>
          <p:cNvPr id="5" name="TextBox 4">
            <a:extLst>
              <a:ext uri="{FF2B5EF4-FFF2-40B4-BE49-F238E27FC236}">
                <a16:creationId xmlns:a16="http://schemas.microsoft.com/office/drawing/2014/main" id="{1F9BF862-7030-4557-B00B-8F3B8C9BEBDD}"/>
              </a:ext>
            </a:extLst>
          </p:cNvPr>
          <p:cNvSpPr txBox="1"/>
          <p:nvPr/>
        </p:nvSpPr>
        <p:spPr>
          <a:xfrm>
            <a:off x="1774479" y="2092405"/>
            <a:ext cx="9460871" cy="2123658"/>
          </a:xfrm>
          <a:prstGeom prst="rect">
            <a:avLst/>
          </a:prstGeom>
          <a:noFill/>
        </p:spPr>
        <p:txBody>
          <a:bodyPr wrap="square" rtlCol="0">
            <a:spAutoFit/>
          </a:bodyPr>
          <a:lstStyle/>
          <a:p>
            <a:pPr algn="ctr"/>
            <a:r>
              <a:rPr lang="en-NZ" sz="6600">
                <a:solidFill>
                  <a:schemeClr val="bg1"/>
                </a:solidFill>
              </a:rPr>
              <a:t>Case Management to Client Recovery </a:t>
            </a:r>
          </a:p>
        </p:txBody>
      </p:sp>
    </p:spTree>
    <p:extLst>
      <p:ext uri="{BB962C8B-B14F-4D97-AF65-F5344CB8AC3E}">
        <p14:creationId xmlns:p14="http://schemas.microsoft.com/office/powerpoint/2010/main" val="364854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2684AD8E-7F22-43E9-830D-4C709BD5FA48}"/>
              </a:ext>
            </a:extLst>
          </p:cNvPr>
          <p:cNvPicPr>
            <a:picLocks noRot="1" noChangeAspect="1"/>
          </p:cNvPicPr>
          <p:nvPr>
            <a:videoFile r:link="rId1"/>
          </p:nvPr>
        </p:nvPicPr>
        <p:blipFill>
          <a:blip r:embed="rId3"/>
          <a:stretch>
            <a:fillRect/>
          </a:stretch>
        </p:blipFill>
        <p:spPr>
          <a:xfrm>
            <a:off x="1299" y="-22546"/>
            <a:ext cx="13386462" cy="7574326"/>
          </a:xfrm>
          <a:prstGeom prst="rect">
            <a:avLst/>
          </a:prstGeom>
        </p:spPr>
      </p:pic>
    </p:spTree>
    <p:extLst>
      <p:ext uri="{BB962C8B-B14F-4D97-AF65-F5344CB8AC3E}">
        <p14:creationId xmlns:p14="http://schemas.microsoft.com/office/powerpoint/2010/main" val="125259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19ACA-7C8E-4041-BDB3-316220E4F586}"/>
              </a:ext>
            </a:extLst>
          </p:cNvPr>
          <p:cNvSpPr>
            <a:spLocks noGrp="1"/>
          </p:cNvSpPr>
          <p:nvPr>
            <p:ph type="body" sz="quarter" idx="13"/>
          </p:nvPr>
        </p:nvSpPr>
        <p:spPr/>
        <p:txBody>
          <a:bodyPr/>
          <a:lstStyle/>
          <a:p>
            <a:r>
              <a:rPr lang="en-NZ">
                <a:solidFill>
                  <a:srgbClr val="0070C0"/>
                </a:solidFill>
              </a:rPr>
              <a:t>Entitlements</a:t>
            </a:r>
          </a:p>
        </p:txBody>
      </p:sp>
      <p:sp>
        <p:nvSpPr>
          <p:cNvPr id="3" name="Text Placeholder 2">
            <a:extLst>
              <a:ext uri="{FF2B5EF4-FFF2-40B4-BE49-F238E27FC236}">
                <a16:creationId xmlns:a16="http://schemas.microsoft.com/office/drawing/2014/main" id="{0D84DA52-7F20-41F5-8145-D8F1E3FC4BDF}"/>
              </a:ext>
            </a:extLst>
          </p:cNvPr>
          <p:cNvSpPr>
            <a:spLocks noGrp="1"/>
          </p:cNvSpPr>
          <p:nvPr>
            <p:ph type="body" sz="quarter" idx="14"/>
          </p:nvPr>
        </p:nvSpPr>
        <p:spPr/>
        <p:txBody>
          <a:bodyPr vert="horz" lIns="91440" tIns="45720" rIns="91440" bIns="45720" rtlCol="0" anchor="t">
            <a:noAutofit/>
          </a:bodyPr>
          <a:lstStyle/>
          <a:p>
            <a:r>
              <a:rPr lang="en-NZ" sz="2400">
                <a:cs typeface="Arial"/>
              </a:rPr>
              <a:t>Weekly Compensation</a:t>
            </a:r>
            <a:endParaRPr lang="en-US" sz="2400"/>
          </a:p>
          <a:p>
            <a:r>
              <a:rPr lang="en-NZ" sz="2400">
                <a:cs typeface="Arial"/>
              </a:rPr>
              <a:t>Treatment – Physio, GP, Surgery</a:t>
            </a:r>
          </a:p>
          <a:p>
            <a:r>
              <a:rPr lang="en-NZ" sz="2400">
                <a:cs typeface="Arial"/>
              </a:rPr>
              <a:t>Social Rehabilitation – Home Help, Attendant Care, Personal Care, Transport</a:t>
            </a:r>
          </a:p>
          <a:p>
            <a:r>
              <a:rPr lang="en-NZ" sz="2400">
                <a:cs typeface="Arial"/>
              </a:rPr>
              <a:t>Vocational Rehabilitation – Stay at Work Programme, Workplace Assessments</a:t>
            </a:r>
          </a:p>
          <a:p>
            <a:pPr marL="285750" indent="-285750">
              <a:buChar char="•"/>
            </a:pPr>
            <a:endParaRPr lang="en-NZ">
              <a:cs typeface="Arial"/>
            </a:endParaRPr>
          </a:p>
          <a:p>
            <a:endParaRPr lang="en-NZ">
              <a:cs typeface="Arial"/>
            </a:endParaRPr>
          </a:p>
        </p:txBody>
      </p:sp>
    </p:spTree>
    <p:extLst>
      <p:ext uri="{BB962C8B-B14F-4D97-AF65-F5344CB8AC3E}">
        <p14:creationId xmlns:p14="http://schemas.microsoft.com/office/powerpoint/2010/main" val="34452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DF34E9-20EA-4C10-A21E-8EC7D743F93C}"/>
              </a:ext>
            </a:extLst>
          </p:cNvPr>
          <p:cNvSpPr>
            <a:spLocks noGrp="1"/>
          </p:cNvSpPr>
          <p:nvPr>
            <p:ph type="body" sz="quarter" idx="13"/>
          </p:nvPr>
        </p:nvSpPr>
        <p:spPr/>
        <p:txBody>
          <a:bodyPr/>
          <a:lstStyle/>
          <a:p>
            <a:r>
              <a:rPr lang="en-NZ">
                <a:solidFill>
                  <a:srgbClr val="0070C0"/>
                </a:solidFill>
              </a:rPr>
              <a:t>Case Management</a:t>
            </a:r>
          </a:p>
        </p:txBody>
      </p:sp>
      <p:sp>
        <p:nvSpPr>
          <p:cNvPr id="4" name="Text Placeholder 3">
            <a:extLst>
              <a:ext uri="{FF2B5EF4-FFF2-40B4-BE49-F238E27FC236}">
                <a16:creationId xmlns:a16="http://schemas.microsoft.com/office/drawing/2014/main" id="{7C193AE0-3438-4216-BCA9-200DFF6F2D5F}"/>
              </a:ext>
            </a:extLst>
          </p:cNvPr>
          <p:cNvSpPr>
            <a:spLocks noGrp="1"/>
          </p:cNvSpPr>
          <p:nvPr>
            <p:ph type="body" sz="quarter" idx="15"/>
          </p:nvPr>
        </p:nvSpPr>
        <p:spPr/>
        <p:txBody>
          <a:bodyPr/>
          <a:lstStyle/>
          <a:p>
            <a:r>
              <a:rPr lang="en-NZ"/>
              <a:t>PAST</a:t>
            </a:r>
          </a:p>
        </p:txBody>
      </p:sp>
      <p:pic>
        <p:nvPicPr>
          <p:cNvPr id="5" name="Picture 4">
            <a:extLst>
              <a:ext uri="{FF2B5EF4-FFF2-40B4-BE49-F238E27FC236}">
                <a16:creationId xmlns:a16="http://schemas.microsoft.com/office/drawing/2014/main" id="{1449FF9B-49D6-4C24-AEB1-9FAB19941E18}"/>
              </a:ext>
            </a:extLst>
          </p:cNvPr>
          <p:cNvPicPr>
            <a:picLocks noChangeAspect="1"/>
          </p:cNvPicPr>
          <p:nvPr/>
        </p:nvPicPr>
        <p:blipFill>
          <a:blip r:embed="rId3"/>
          <a:stretch>
            <a:fillRect/>
          </a:stretch>
        </p:blipFill>
        <p:spPr>
          <a:xfrm>
            <a:off x="4925068" y="4131613"/>
            <a:ext cx="2945944" cy="2367800"/>
          </a:xfrm>
          <a:prstGeom prst="rect">
            <a:avLst/>
          </a:prstGeom>
        </p:spPr>
      </p:pic>
      <p:pic>
        <p:nvPicPr>
          <p:cNvPr id="8" name="Picture 7">
            <a:extLst>
              <a:ext uri="{FF2B5EF4-FFF2-40B4-BE49-F238E27FC236}">
                <a16:creationId xmlns:a16="http://schemas.microsoft.com/office/drawing/2014/main" id="{B980FA1D-D989-4549-AE22-ACD282E97557}"/>
              </a:ext>
            </a:extLst>
          </p:cNvPr>
          <p:cNvPicPr>
            <a:picLocks noChangeAspect="1"/>
          </p:cNvPicPr>
          <p:nvPr/>
        </p:nvPicPr>
        <p:blipFill>
          <a:blip r:embed="rId4"/>
          <a:stretch>
            <a:fillRect/>
          </a:stretch>
        </p:blipFill>
        <p:spPr>
          <a:xfrm>
            <a:off x="1008020" y="2052359"/>
            <a:ext cx="3761204" cy="2886076"/>
          </a:xfrm>
          <a:prstGeom prst="rect">
            <a:avLst/>
          </a:prstGeom>
        </p:spPr>
      </p:pic>
      <p:pic>
        <p:nvPicPr>
          <p:cNvPr id="9" name="Picture 8">
            <a:extLst>
              <a:ext uri="{FF2B5EF4-FFF2-40B4-BE49-F238E27FC236}">
                <a16:creationId xmlns:a16="http://schemas.microsoft.com/office/drawing/2014/main" id="{2E430D33-438C-4FF7-90B5-7807323925C2}"/>
              </a:ext>
            </a:extLst>
          </p:cNvPr>
          <p:cNvPicPr>
            <a:picLocks noChangeAspect="1"/>
          </p:cNvPicPr>
          <p:nvPr/>
        </p:nvPicPr>
        <p:blipFill>
          <a:blip r:embed="rId5"/>
          <a:stretch>
            <a:fillRect/>
          </a:stretch>
        </p:blipFill>
        <p:spPr>
          <a:xfrm>
            <a:off x="8061790" y="2052359"/>
            <a:ext cx="3377175" cy="2079254"/>
          </a:xfrm>
          <a:prstGeom prst="rect">
            <a:avLst/>
          </a:prstGeom>
        </p:spPr>
      </p:pic>
      <p:pic>
        <p:nvPicPr>
          <p:cNvPr id="10" name="Picture 9">
            <a:extLst>
              <a:ext uri="{FF2B5EF4-FFF2-40B4-BE49-F238E27FC236}">
                <a16:creationId xmlns:a16="http://schemas.microsoft.com/office/drawing/2014/main" id="{41C30107-A719-4710-A885-301195A5DF7A}"/>
              </a:ext>
            </a:extLst>
          </p:cNvPr>
          <p:cNvPicPr>
            <a:picLocks noChangeAspect="1"/>
          </p:cNvPicPr>
          <p:nvPr/>
        </p:nvPicPr>
        <p:blipFill>
          <a:blip r:embed="rId6"/>
          <a:stretch>
            <a:fillRect/>
          </a:stretch>
        </p:blipFill>
        <p:spPr>
          <a:xfrm>
            <a:off x="4925068" y="2052359"/>
            <a:ext cx="2847975" cy="1600200"/>
          </a:xfrm>
          <a:prstGeom prst="rect">
            <a:avLst/>
          </a:prstGeom>
        </p:spPr>
      </p:pic>
    </p:spTree>
    <p:extLst>
      <p:ext uri="{BB962C8B-B14F-4D97-AF65-F5344CB8AC3E}">
        <p14:creationId xmlns:p14="http://schemas.microsoft.com/office/powerpoint/2010/main" val="28392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D5E95D-E2A1-4864-A651-4692BA804B13}"/>
              </a:ext>
            </a:extLst>
          </p:cNvPr>
          <p:cNvPicPr>
            <a:picLocks noChangeAspect="1"/>
          </p:cNvPicPr>
          <p:nvPr/>
        </p:nvPicPr>
        <p:blipFill>
          <a:blip r:embed="rId3"/>
          <a:stretch>
            <a:fillRect/>
          </a:stretch>
        </p:blipFill>
        <p:spPr>
          <a:xfrm>
            <a:off x="554830" y="228600"/>
            <a:ext cx="12496064" cy="7172325"/>
          </a:xfrm>
          <a:prstGeom prst="rect">
            <a:avLst/>
          </a:prstGeom>
        </p:spPr>
      </p:pic>
      <p:pic>
        <p:nvPicPr>
          <p:cNvPr id="6" name="Picture 5">
            <a:extLst>
              <a:ext uri="{FF2B5EF4-FFF2-40B4-BE49-F238E27FC236}">
                <a16:creationId xmlns:a16="http://schemas.microsoft.com/office/drawing/2014/main" id="{91F0E0A8-EC65-4F05-8177-4460A71DE939}"/>
              </a:ext>
            </a:extLst>
          </p:cNvPr>
          <p:cNvPicPr>
            <a:picLocks noChangeAspect="1"/>
          </p:cNvPicPr>
          <p:nvPr/>
        </p:nvPicPr>
        <p:blipFill>
          <a:blip r:embed="rId4"/>
          <a:stretch>
            <a:fillRect/>
          </a:stretch>
        </p:blipFill>
        <p:spPr>
          <a:xfrm>
            <a:off x="10848975" y="254000"/>
            <a:ext cx="1724025" cy="685800"/>
          </a:xfrm>
          <a:prstGeom prst="rect">
            <a:avLst/>
          </a:prstGeom>
        </p:spPr>
      </p:pic>
    </p:spTree>
    <p:extLst>
      <p:ext uri="{BB962C8B-B14F-4D97-AF65-F5344CB8AC3E}">
        <p14:creationId xmlns:p14="http://schemas.microsoft.com/office/powerpoint/2010/main" val="61370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DF34E9-20EA-4C10-A21E-8EC7D743F93C}"/>
              </a:ext>
            </a:extLst>
          </p:cNvPr>
          <p:cNvSpPr>
            <a:spLocks noGrp="1"/>
          </p:cNvSpPr>
          <p:nvPr>
            <p:ph type="body" sz="quarter" idx="13"/>
          </p:nvPr>
        </p:nvSpPr>
        <p:spPr/>
        <p:txBody>
          <a:bodyPr/>
          <a:lstStyle/>
          <a:p>
            <a:r>
              <a:rPr lang="en-NZ">
                <a:solidFill>
                  <a:srgbClr val="0070C0"/>
                </a:solidFill>
              </a:rPr>
              <a:t>Client Recovery</a:t>
            </a:r>
          </a:p>
        </p:txBody>
      </p:sp>
      <p:sp>
        <p:nvSpPr>
          <p:cNvPr id="4" name="Text Placeholder 3">
            <a:extLst>
              <a:ext uri="{FF2B5EF4-FFF2-40B4-BE49-F238E27FC236}">
                <a16:creationId xmlns:a16="http://schemas.microsoft.com/office/drawing/2014/main" id="{7C193AE0-3438-4216-BCA9-200DFF6F2D5F}"/>
              </a:ext>
            </a:extLst>
          </p:cNvPr>
          <p:cNvSpPr>
            <a:spLocks noGrp="1"/>
          </p:cNvSpPr>
          <p:nvPr>
            <p:ph type="body" sz="quarter" idx="15"/>
          </p:nvPr>
        </p:nvSpPr>
        <p:spPr/>
        <p:txBody>
          <a:bodyPr/>
          <a:lstStyle/>
          <a:p>
            <a:r>
              <a:rPr lang="en-NZ"/>
              <a:t>FUTURE</a:t>
            </a:r>
          </a:p>
        </p:txBody>
      </p:sp>
      <p:pic>
        <p:nvPicPr>
          <p:cNvPr id="5" name="Picture 4">
            <a:extLst>
              <a:ext uri="{FF2B5EF4-FFF2-40B4-BE49-F238E27FC236}">
                <a16:creationId xmlns:a16="http://schemas.microsoft.com/office/drawing/2014/main" id="{4B74EC0A-3D4B-4EEF-A67A-2E6DCCA54565}"/>
              </a:ext>
            </a:extLst>
          </p:cNvPr>
          <p:cNvPicPr>
            <a:picLocks noChangeAspect="1"/>
          </p:cNvPicPr>
          <p:nvPr/>
        </p:nvPicPr>
        <p:blipFill>
          <a:blip r:embed="rId3"/>
          <a:stretch>
            <a:fillRect/>
          </a:stretch>
        </p:blipFill>
        <p:spPr>
          <a:xfrm>
            <a:off x="4421807" y="2584262"/>
            <a:ext cx="4069976" cy="2528046"/>
          </a:xfrm>
          <a:prstGeom prst="rect">
            <a:avLst/>
          </a:prstGeom>
        </p:spPr>
      </p:pic>
      <p:pic>
        <p:nvPicPr>
          <p:cNvPr id="6" name="Picture 5">
            <a:extLst>
              <a:ext uri="{FF2B5EF4-FFF2-40B4-BE49-F238E27FC236}">
                <a16:creationId xmlns:a16="http://schemas.microsoft.com/office/drawing/2014/main" id="{AE151B7A-B7C7-4803-B3BC-04C9F0426543}"/>
              </a:ext>
            </a:extLst>
          </p:cNvPr>
          <p:cNvPicPr>
            <a:picLocks noChangeAspect="1"/>
          </p:cNvPicPr>
          <p:nvPr/>
        </p:nvPicPr>
        <p:blipFill>
          <a:blip r:embed="rId4"/>
          <a:stretch>
            <a:fillRect/>
          </a:stretch>
        </p:blipFill>
        <p:spPr>
          <a:xfrm>
            <a:off x="8961624" y="2587531"/>
            <a:ext cx="3786188" cy="2528046"/>
          </a:xfrm>
          <a:prstGeom prst="rect">
            <a:avLst/>
          </a:prstGeom>
        </p:spPr>
      </p:pic>
      <p:pic>
        <p:nvPicPr>
          <p:cNvPr id="7" name="Picture 6">
            <a:extLst>
              <a:ext uri="{FF2B5EF4-FFF2-40B4-BE49-F238E27FC236}">
                <a16:creationId xmlns:a16="http://schemas.microsoft.com/office/drawing/2014/main" id="{D6958733-6250-4F41-A869-FCFA5AF2E318}"/>
              </a:ext>
            </a:extLst>
          </p:cNvPr>
          <p:cNvPicPr>
            <a:picLocks noChangeAspect="1"/>
          </p:cNvPicPr>
          <p:nvPr/>
        </p:nvPicPr>
        <p:blipFill>
          <a:blip r:embed="rId5"/>
          <a:stretch>
            <a:fillRect/>
          </a:stretch>
        </p:blipFill>
        <p:spPr>
          <a:xfrm>
            <a:off x="903967" y="2587531"/>
            <a:ext cx="3048000" cy="2971800"/>
          </a:xfrm>
          <a:prstGeom prst="rect">
            <a:avLst/>
          </a:prstGeom>
        </p:spPr>
      </p:pic>
    </p:spTree>
    <p:extLst>
      <p:ext uri="{BB962C8B-B14F-4D97-AF65-F5344CB8AC3E}">
        <p14:creationId xmlns:p14="http://schemas.microsoft.com/office/powerpoint/2010/main" val="404458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71723F-AF79-4118-B72C-CB2BE04B3C29}"/>
              </a:ext>
            </a:extLst>
          </p:cNvPr>
          <p:cNvSpPr>
            <a:spLocks noGrp="1"/>
          </p:cNvSpPr>
          <p:nvPr>
            <p:ph type="body" sz="quarter" idx="14"/>
          </p:nvPr>
        </p:nvSpPr>
        <p:spPr>
          <a:xfrm>
            <a:off x="289710" y="217283"/>
            <a:ext cx="12774439" cy="6509441"/>
          </a:xfrm>
          <a:solidFill>
            <a:schemeClr val="accent4">
              <a:lumMod val="90000"/>
              <a:lumOff val="10000"/>
            </a:schemeClr>
          </a:solidFill>
        </p:spPr>
        <p:txBody>
          <a:bodyPr/>
          <a:lstStyle/>
          <a:p>
            <a:pPr marL="0" indent="0">
              <a:buNone/>
            </a:pPr>
            <a:endParaRPr lang="en-NZ" sz="5400">
              <a:solidFill>
                <a:schemeClr val="accent4">
                  <a:lumMod val="90000"/>
                  <a:lumOff val="10000"/>
                </a:schemeClr>
              </a:solidFill>
            </a:endParaRPr>
          </a:p>
        </p:txBody>
      </p:sp>
      <p:sp>
        <p:nvSpPr>
          <p:cNvPr id="5" name="TextBox 4">
            <a:extLst>
              <a:ext uri="{FF2B5EF4-FFF2-40B4-BE49-F238E27FC236}">
                <a16:creationId xmlns:a16="http://schemas.microsoft.com/office/drawing/2014/main" id="{1F9BF862-7030-4557-B00B-8F3B8C9BEBDD}"/>
              </a:ext>
            </a:extLst>
          </p:cNvPr>
          <p:cNvSpPr txBox="1"/>
          <p:nvPr/>
        </p:nvSpPr>
        <p:spPr>
          <a:xfrm>
            <a:off x="2433071" y="2110510"/>
            <a:ext cx="8573631" cy="2123658"/>
          </a:xfrm>
          <a:prstGeom prst="rect">
            <a:avLst/>
          </a:prstGeom>
          <a:noFill/>
        </p:spPr>
        <p:txBody>
          <a:bodyPr wrap="square" rtlCol="0">
            <a:spAutoFit/>
          </a:bodyPr>
          <a:lstStyle/>
          <a:p>
            <a:r>
              <a:rPr lang="en-NZ" sz="6600">
                <a:solidFill>
                  <a:schemeClr val="bg1"/>
                </a:solidFill>
              </a:rPr>
              <a:t>Benefits Of Accessing My ACC for Business</a:t>
            </a:r>
            <a:endParaRPr lang="en-NZ" sz="6600">
              <a:solidFill>
                <a:schemeClr val="bg1"/>
              </a:solidFill>
              <a:cs typeface="Arial"/>
            </a:endParaRPr>
          </a:p>
        </p:txBody>
      </p:sp>
    </p:spTree>
    <p:extLst>
      <p:ext uri="{BB962C8B-B14F-4D97-AF65-F5344CB8AC3E}">
        <p14:creationId xmlns:p14="http://schemas.microsoft.com/office/powerpoint/2010/main" val="221776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11FCF4-2052-4EBB-9969-943FC251BBC6}"/>
              </a:ext>
            </a:extLst>
          </p:cNvPr>
          <p:cNvPicPr>
            <a:picLocks noChangeAspect="1"/>
          </p:cNvPicPr>
          <p:nvPr/>
        </p:nvPicPr>
        <p:blipFill>
          <a:blip r:embed="rId3"/>
          <a:stretch>
            <a:fillRect/>
          </a:stretch>
        </p:blipFill>
        <p:spPr>
          <a:xfrm>
            <a:off x="912159" y="910289"/>
            <a:ext cx="11952194" cy="3957545"/>
          </a:xfrm>
          <a:prstGeom prst="rect">
            <a:avLst/>
          </a:prstGeom>
        </p:spPr>
      </p:pic>
    </p:spTree>
    <p:extLst>
      <p:ext uri="{BB962C8B-B14F-4D97-AF65-F5344CB8AC3E}">
        <p14:creationId xmlns:p14="http://schemas.microsoft.com/office/powerpoint/2010/main" val="131123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71723F-AF79-4118-B72C-CB2BE04B3C29}"/>
              </a:ext>
            </a:extLst>
          </p:cNvPr>
          <p:cNvSpPr>
            <a:spLocks noGrp="1"/>
          </p:cNvSpPr>
          <p:nvPr>
            <p:ph type="body" sz="quarter" idx="14"/>
          </p:nvPr>
        </p:nvSpPr>
        <p:spPr>
          <a:xfrm>
            <a:off x="289710" y="217283"/>
            <a:ext cx="12774439" cy="6509441"/>
          </a:xfrm>
          <a:solidFill>
            <a:schemeClr val="accent4">
              <a:lumMod val="90000"/>
              <a:lumOff val="10000"/>
            </a:schemeClr>
          </a:solidFill>
        </p:spPr>
        <p:txBody>
          <a:bodyPr/>
          <a:lstStyle/>
          <a:p>
            <a:pPr marL="0" indent="0">
              <a:buNone/>
            </a:pPr>
            <a:endParaRPr lang="en-NZ" sz="5400">
              <a:solidFill>
                <a:schemeClr val="accent4">
                  <a:lumMod val="90000"/>
                  <a:lumOff val="10000"/>
                </a:schemeClr>
              </a:solidFill>
            </a:endParaRPr>
          </a:p>
        </p:txBody>
      </p:sp>
      <p:sp>
        <p:nvSpPr>
          <p:cNvPr id="5" name="TextBox 4">
            <a:extLst>
              <a:ext uri="{FF2B5EF4-FFF2-40B4-BE49-F238E27FC236}">
                <a16:creationId xmlns:a16="http://schemas.microsoft.com/office/drawing/2014/main" id="{1F9BF862-7030-4557-B00B-8F3B8C9BEBDD}"/>
              </a:ext>
            </a:extLst>
          </p:cNvPr>
          <p:cNvSpPr txBox="1"/>
          <p:nvPr/>
        </p:nvSpPr>
        <p:spPr>
          <a:xfrm>
            <a:off x="1774479" y="2092405"/>
            <a:ext cx="9460871" cy="2123658"/>
          </a:xfrm>
          <a:prstGeom prst="rect">
            <a:avLst/>
          </a:prstGeom>
          <a:noFill/>
        </p:spPr>
        <p:txBody>
          <a:bodyPr wrap="square" rtlCol="0">
            <a:spAutoFit/>
          </a:bodyPr>
          <a:lstStyle/>
          <a:p>
            <a:pPr algn="ctr"/>
            <a:r>
              <a:rPr lang="en-NZ" sz="6600">
                <a:solidFill>
                  <a:schemeClr val="bg1"/>
                </a:solidFill>
              </a:rPr>
              <a:t>Return to Work / Recovery At Work </a:t>
            </a:r>
            <a:endParaRPr lang="en-NZ" sz="6600">
              <a:solidFill>
                <a:schemeClr val="bg1"/>
              </a:solidFill>
              <a:cs typeface="Arial"/>
            </a:endParaRPr>
          </a:p>
        </p:txBody>
      </p:sp>
    </p:spTree>
    <p:extLst>
      <p:ext uri="{BB962C8B-B14F-4D97-AF65-F5344CB8AC3E}">
        <p14:creationId xmlns:p14="http://schemas.microsoft.com/office/powerpoint/2010/main" val="219629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9C63B0-B5C7-4981-B01F-F3A9279909C0}"/>
              </a:ext>
            </a:extLst>
          </p:cNvPr>
          <p:cNvSpPr>
            <a:spLocks noGrp="1"/>
          </p:cNvSpPr>
          <p:nvPr>
            <p:ph type="sldNum" sz="quarter" idx="12"/>
          </p:nvPr>
        </p:nvSpPr>
        <p:spPr/>
        <p:txBody>
          <a:bodyPr/>
          <a:lstStyle/>
          <a:p>
            <a:fld id="{75776323-98C5-47CE-A5EC-7C1E4B3AFF44}" type="slidenum">
              <a:rPr lang="en-NZ" smtClean="0"/>
              <a:t>2</a:t>
            </a:fld>
            <a:endParaRPr lang="en-NZ"/>
          </a:p>
        </p:txBody>
      </p:sp>
      <p:sp>
        <p:nvSpPr>
          <p:cNvPr id="3" name="Text Placeholder 2">
            <a:extLst>
              <a:ext uri="{FF2B5EF4-FFF2-40B4-BE49-F238E27FC236}">
                <a16:creationId xmlns:a16="http://schemas.microsoft.com/office/drawing/2014/main" id="{1FFEFD4F-0B45-4EA2-85B7-44107A71C6FF}"/>
              </a:ext>
            </a:extLst>
          </p:cNvPr>
          <p:cNvSpPr>
            <a:spLocks noGrp="1"/>
          </p:cNvSpPr>
          <p:nvPr>
            <p:ph type="body" sz="quarter" idx="13"/>
          </p:nvPr>
        </p:nvSpPr>
        <p:spPr/>
        <p:txBody>
          <a:bodyPr vert="horz" lIns="91440" tIns="45720" rIns="91440" bIns="45720" rtlCol="0" anchor="t">
            <a:normAutofit/>
          </a:bodyPr>
          <a:lstStyle/>
          <a:p>
            <a:r>
              <a:rPr lang="en-NZ">
                <a:latin typeface="Arial Black"/>
              </a:rPr>
              <a:t>What You Will Hear About</a:t>
            </a:r>
          </a:p>
        </p:txBody>
      </p:sp>
      <p:sp>
        <p:nvSpPr>
          <p:cNvPr id="4" name="Text Placeholder 3">
            <a:extLst>
              <a:ext uri="{FF2B5EF4-FFF2-40B4-BE49-F238E27FC236}">
                <a16:creationId xmlns:a16="http://schemas.microsoft.com/office/drawing/2014/main" id="{19A41377-E041-40F0-9161-48379D601BD5}"/>
              </a:ext>
            </a:extLst>
          </p:cNvPr>
          <p:cNvSpPr>
            <a:spLocks noGrp="1"/>
          </p:cNvSpPr>
          <p:nvPr>
            <p:ph type="body" sz="quarter" idx="14"/>
          </p:nvPr>
        </p:nvSpPr>
        <p:spPr>
          <a:xfrm>
            <a:off x="932420" y="1505828"/>
            <a:ext cx="11326255" cy="5080949"/>
          </a:xfrm>
        </p:spPr>
        <p:txBody>
          <a:bodyPr vert="horz" lIns="91440" tIns="45720" rIns="91440" bIns="45720" rtlCol="0" anchor="t">
            <a:noAutofit/>
          </a:bodyPr>
          <a:lstStyle/>
          <a:p>
            <a:r>
              <a:rPr lang="en-NZ" sz="2000"/>
              <a:t>ACC Overview </a:t>
            </a:r>
          </a:p>
          <a:p>
            <a:r>
              <a:rPr lang="en-NZ" sz="2000"/>
              <a:t>From Case Management to Client Recovery </a:t>
            </a:r>
            <a:endParaRPr lang="en-NZ" sz="2000">
              <a:cs typeface="Arial"/>
            </a:endParaRPr>
          </a:p>
          <a:p>
            <a:r>
              <a:rPr lang="en-NZ" sz="2000"/>
              <a:t>Return to Work / Recovery At Work </a:t>
            </a:r>
            <a:endParaRPr lang="en-NZ" sz="2000">
              <a:cs typeface="Arial"/>
            </a:endParaRPr>
          </a:p>
          <a:p>
            <a:r>
              <a:rPr lang="en-NZ" sz="2000"/>
              <a:t>How Experience Rating Affects The Levy You Pay </a:t>
            </a:r>
            <a:endParaRPr lang="en-NZ" sz="2000">
              <a:cs typeface="Arial"/>
            </a:endParaRPr>
          </a:p>
          <a:p>
            <a:r>
              <a:rPr lang="en-NZ" sz="2000"/>
              <a:t>The Benefits Of Accessing My ACC for Business</a:t>
            </a:r>
            <a:endParaRPr lang="en-NZ" sz="2000">
              <a:cs typeface="Arial"/>
            </a:endParaRPr>
          </a:p>
          <a:p>
            <a:r>
              <a:rPr lang="en-NZ" sz="2000"/>
              <a:t>Useful Resources</a:t>
            </a:r>
            <a:endParaRPr lang="en-NZ" sz="2000">
              <a:cs typeface="Arial"/>
            </a:endParaRPr>
          </a:p>
          <a:p>
            <a:endParaRPr lang="en-NZ" sz="2000"/>
          </a:p>
          <a:p>
            <a:endParaRPr lang="en-NZ" sz="2000"/>
          </a:p>
          <a:p>
            <a:endParaRPr lang="en-US"/>
          </a:p>
          <a:p>
            <a:endParaRPr lang="en-NZ"/>
          </a:p>
        </p:txBody>
      </p:sp>
      <p:pic>
        <p:nvPicPr>
          <p:cNvPr id="6146" name="Picture 2">
            <a:extLst>
              <a:ext uri="{FF2B5EF4-FFF2-40B4-BE49-F238E27FC236}">
                <a16:creationId xmlns:a16="http://schemas.microsoft.com/office/drawing/2014/main" id="{28AC7187-3A26-44A9-8289-4E4BB1392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271" y="1505828"/>
            <a:ext cx="5290420" cy="541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6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38870-753C-4DEE-BF41-12C77720B0E3}"/>
              </a:ext>
            </a:extLst>
          </p:cNvPr>
          <p:cNvSpPr>
            <a:spLocks noGrp="1"/>
          </p:cNvSpPr>
          <p:nvPr>
            <p:ph type="body" sz="quarter" idx="13"/>
          </p:nvPr>
        </p:nvSpPr>
        <p:spPr/>
        <p:txBody>
          <a:bodyPr/>
          <a:lstStyle/>
          <a:p>
            <a:r>
              <a:rPr lang="en-NZ">
                <a:solidFill>
                  <a:srgbClr val="0070C0"/>
                </a:solidFill>
              </a:rPr>
              <a:t>Return to Work – Guidelines</a:t>
            </a:r>
          </a:p>
          <a:p>
            <a:endParaRPr lang="en-NZ"/>
          </a:p>
        </p:txBody>
      </p:sp>
      <p:pic>
        <p:nvPicPr>
          <p:cNvPr id="2050" name="Picture 2" descr="image">
            <a:extLst>
              <a:ext uri="{FF2B5EF4-FFF2-40B4-BE49-F238E27FC236}">
                <a16:creationId xmlns:a16="http://schemas.microsoft.com/office/drawing/2014/main" id="{FEF71E79-0596-4E1B-A994-5B4E3C2C4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49268"/>
            <a:ext cx="3866048" cy="530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0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71723F-AF79-4118-B72C-CB2BE04B3C29}"/>
              </a:ext>
            </a:extLst>
          </p:cNvPr>
          <p:cNvSpPr>
            <a:spLocks noGrp="1"/>
          </p:cNvSpPr>
          <p:nvPr>
            <p:ph type="body" sz="quarter" idx="14"/>
          </p:nvPr>
        </p:nvSpPr>
        <p:spPr>
          <a:xfrm>
            <a:off x="289710" y="217283"/>
            <a:ext cx="12774439" cy="6509441"/>
          </a:xfrm>
          <a:solidFill>
            <a:schemeClr val="accent4">
              <a:lumMod val="90000"/>
              <a:lumOff val="10000"/>
            </a:schemeClr>
          </a:solidFill>
        </p:spPr>
        <p:txBody>
          <a:bodyPr/>
          <a:lstStyle/>
          <a:p>
            <a:pPr marL="0" indent="0">
              <a:buNone/>
            </a:pPr>
            <a:endParaRPr lang="en-NZ" sz="5400">
              <a:solidFill>
                <a:schemeClr val="accent4">
                  <a:lumMod val="90000"/>
                  <a:lumOff val="10000"/>
                </a:schemeClr>
              </a:solidFill>
            </a:endParaRPr>
          </a:p>
        </p:txBody>
      </p:sp>
      <p:sp>
        <p:nvSpPr>
          <p:cNvPr id="5" name="TextBox 4">
            <a:extLst>
              <a:ext uri="{FF2B5EF4-FFF2-40B4-BE49-F238E27FC236}">
                <a16:creationId xmlns:a16="http://schemas.microsoft.com/office/drawing/2014/main" id="{1F9BF862-7030-4557-B00B-8F3B8C9BEBDD}"/>
              </a:ext>
            </a:extLst>
          </p:cNvPr>
          <p:cNvSpPr txBox="1"/>
          <p:nvPr/>
        </p:nvSpPr>
        <p:spPr>
          <a:xfrm>
            <a:off x="1784037" y="2074297"/>
            <a:ext cx="9871699" cy="2123658"/>
          </a:xfrm>
          <a:prstGeom prst="rect">
            <a:avLst/>
          </a:prstGeom>
          <a:noFill/>
        </p:spPr>
        <p:txBody>
          <a:bodyPr wrap="square" rtlCol="0">
            <a:spAutoFit/>
          </a:bodyPr>
          <a:lstStyle/>
          <a:p>
            <a:pPr algn="ctr"/>
            <a:r>
              <a:rPr lang="en-NZ" sz="6600">
                <a:solidFill>
                  <a:schemeClr val="bg1"/>
                </a:solidFill>
              </a:rPr>
              <a:t>Experience Rating and Your Levy </a:t>
            </a:r>
            <a:endParaRPr lang="en-NZ" sz="6600">
              <a:solidFill>
                <a:schemeClr val="bg1"/>
              </a:solidFill>
              <a:cs typeface="Arial"/>
            </a:endParaRPr>
          </a:p>
        </p:txBody>
      </p:sp>
    </p:spTree>
    <p:extLst>
      <p:ext uri="{BB962C8B-B14F-4D97-AF65-F5344CB8AC3E}">
        <p14:creationId xmlns:p14="http://schemas.microsoft.com/office/powerpoint/2010/main" val="108173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929F989-6D5A-48DE-BC03-FD4D633EB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11" y="659368"/>
            <a:ext cx="11815483" cy="60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9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71723F-AF79-4118-B72C-CB2BE04B3C29}"/>
              </a:ext>
            </a:extLst>
          </p:cNvPr>
          <p:cNvSpPr>
            <a:spLocks noGrp="1"/>
          </p:cNvSpPr>
          <p:nvPr>
            <p:ph type="body" sz="quarter" idx="14"/>
          </p:nvPr>
        </p:nvSpPr>
        <p:spPr>
          <a:xfrm>
            <a:off x="289710" y="217283"/>
            <a:ext cx="12774439" cy="6509441"/>
          </a:xfrm>
          <a:solidFill>
            <a:schemeClr val="accent4">
              <a:lumMod val="90000"/>
              <a:lumOff val="10000"/>
            </a:schemeClr>
          </a:solidFill>
        </p:spPr>
        <p:txBody>
          <a:bodyPr/>
          <a:lstStyle/>
          <a:p>
            <a:pPr marL="0" indent="0">
              <a:buNone/>
            </a:pPr>
            <a:endParaRPr lang="en-NZ" sz="5400">
              <a:solidFill>
                <a:schemeClr val="accent4">
                  <a:lumMod val="90000"/>
                  <a:lumOff val="10000"/>
                </a:schemeClr>
              </a:solidFill>
            </a:endParaRPr>
          </a:p>
        </p:txBody>
      </p:sp>
      <p:sp>
        <p:nvSpPr>
          <p:cNvPr id="5" name="TextBox 4">
            <a:extLst>
              <a:ext uri="{FF2B5EF4-FFF2-40B4-BE49-F238E27FC236}">
                <a16:creationId xmlns:a16="http://schemas.microsoft.com/office/drawing/2014/main" id="{1F9BF862-7030-4557-B00B-8F3B8C9BEBDD}"/>
              </a:ext>
            </a:extLst>
          </p:cNvPr>
          <p:cNvSpPr txBox="1"/>
          <p:nvPr/>
        </p:nvSpPr>
        <p:spPr>
          <a:xfrm>
            <a:off x="3021547" y="2599399"/>
            <a:ext cx="7396680" cy="1107996"/>
          </a:xfrm>
          <a:prstGeom prst="rect">
            <a:avLst/>
          </a:prstGeom>
          <a:noFill/>
        </p:spPr>
        <p:txBody>
          <a:bodyPr wrap="square" rtlCol="0">
            <a:spAutoFit/>
          </a:bodyPr>
          <a:lstStyle/>
          <a:p>
            <a:r>
              <a:rPr lang="en-NZ" sz="6600">
                <a:solidFill>
                  <a:schemeClr val="bg1"/>
                </a:solidFill>
              </a:rPr>
              <a:t>Useful Resources</a:t>
            </a:r>
            <a:endParaRPr lang="en-NZ" sz="6600">
              <a:solidFill>
                <a:schemeClr val="bg1"/>
              </a:solidFill>
              <a:cs typeface="Arial"/>
            </a:endParaRPr>
          </a:p>
        </p:txBody>
      </p:sp>
    </p:spTree>
    <p:extLst>
      <p:ext uri="{BB962C8B-B14F-4D97-AF65-F5344CB8AC3E}">
        <p14:creationId xmlns:p14="http://schemas.microsoft.com/office/powerpoint/2010/main" val="70551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EC89F-E10F-4269-ADB1-98F35DE789A7}"/>
              </a:ext>
            </a:extLst>
          </p:cNvPr>
          <p:cNvSpPr txBox="1"/>
          <p:nvPr/>
        </p:nvSpPr>
        <p:spPr>
          <a:xfrm>
            <a:off x="805757" y="715224"/>
            <a:ext cx="5984341" cy="523220"/>
          </a:xfrm>
          <a:prstGeom prst="rect">
            <a:avLst/>
          </a:prstGeom>
          <a:noFill/>
        </p:spPr>
        <p:txBody>
          <a:bodyPr wrap="square" rtlCol="0">
            <a:spAutoFit/>
          </a:bodyPr>
          <a:lstStyle/>
          <a:p>
            <a:r>
              <a:rPr lang="en-NZ" sz="2800" b="1">
                <a:solidFill>
                  <a:srgbClr val="002060"/>
                </a:solidFill>
              </a:rPr>
              <a:t>USEFUL RESOURCES / LINKS</a:t>
            </a:r>
          </a:p>
        </p:txBody>
      </p:sp>
      <p:sp>
        <p:nvSpPr>
          <p:cNvPr id="5" name="TextBox 4">
            <a:extLst>
              <a:ext uri="{FF2B5EF4-FFF2-40B4-BE49-F238E27FC236}">
                <a16:creationId xmlns:a16="http://schemas.microsoft.com/office/drawing/2014/main" id="{0FFB0ECD-1165-4801-8E5B-6C30DFE13C56}"/>
              </a:ext>
            </a:extLst>
          </p:cNvPr>
          <p:cNvSpPr txBox="1"/>
          <p:nvPr/>
        </p:nvSpPr>
        <p:spPr>
          <a:xfrm>
            <a:off x="805756" y="2410546"/>
            <a:ext cx="4861711" cy="1661993"/>
          </a:xfrm>
          <a:prstGeom prst="rect">
            <a:avLst/>
          </a:prstGeom>
          <a:noFill/>
          <a:ln w="28575">
            <a:solidFill>
              <a:srgbClr val="002060"/>
            </a:solidFill>
          </a:ln>
        </p:spPr>
        <p:txBody>
          <a:bodyPr wrap="square" lIns="91440" tIns="45720" rIns="91440" bIns="45720" rtlCol="0" anchor="t">
            <a:spAutoFit/>
          </a:bodyPr>
          <a:lstStyle/>
          <a:p>
            <a:r>
              <a:rPr lang="en-NZ" sz="1600" b="1"/>
              <a:t>MANAGE YOUR ACCOUNT ONLINE</a:t>
            </a:r>
          </a:p>
          <a:p>
            <a:r>
              <a:rPr lang="en-NZ" sz="1400"/>
              <a:t>Log into</a:t>
            </a:r>
            <a:r>
              <a:rPr lang="en-NZ" sz="1400">
                <a:solidFill>
                  <a:srgbClr val="0070C0"/>
                </a:solidFill>
              </a:rPr>
              <a:t> </a:t>
            </a:r>
            <a:r>
              <a:rPr lang="en-NZ" sz="1400">
                <a:solidFill>
                  <a:srgbClr val="0070C0"/>
                </a:solidFill>
                <a:hlinkClick r:id="rId3">
                  <a:extLst>
                    <a:ext uri="{A12FA001-AC4F-418D-AE19-62706E023703}">
                      <ahyp:hlinkClr xmlns:ahyp="http://schemas.microsoft.com/office/drawing/2018/hyperlinkcolor" val="tx"/>
                    </a:ext>
                  </a:extLst>
                </a:hlinkClick>
              </a:rPr>
              <a:t>MyACC for Business</a:t>
            </a:r>
            <a:r>
              <a:rPr lang="en-NZ" sz="1400">
                <a:solidFill>
                  <a:srgbClr val="0070C0"/>
                </a:solidFill>
              </a:rPr>
              <a:t> – </a:t>
            </a:r>
            <a:r>
              <a:rPr lang="en-NZ" sz="1400">
                <a:solidFill>
                  <a:schemeClr val="bg1">
                    <a:lumMod val="50000"/>
                  </a:schemeClr>
                </a:solidFill>
              </a:rPr>
              <a:t>here you can:</a:t>
            </a:r>
            <a:endParaRPr lang="en-NZ" sz="1400">
              <a:solidFill>
                <a:schemeClr val="bg1">
                  <a:lumMod val="50000"/>
                </a:schemeClr>
              </a:solidFill>
              <a:cs typeface="Arial"/>
            </a:endParaRPr>
          </a:p>
          <a:p>
            <a:pPr marL="285750" indent="-285750">
              <a:buFont typeface="Wingdings" panose="05000000000000000000" pitchFamily="2" charset="2"/>
              <a:buChar char="q"/>
            </a:pPr>
            <a:r>
              <a:rPr lang="en-NZ" sz="1200">
                <a:solidFill>
                  <a:schemeClr val="bg1">
                    <a:lumMod val="50000"/>
                  </a:schemeClr>
                </a:solidFill>
              </a:rPr>
              <a:t>Update your contact and business details</a:t>
            </a:r>
            <a:endParaRPr lang="en-NZ" sz="1200">
              <a:solidFill>
                <a:schemeClr val="bg1">
                  <a:lumMod val="50000"/>
                </a:schemeClr>
              </a:solidFill>
              <a:cs typeface="Arial"/>
            </a:endParaRPr>
          </a:p>
          <a:p>
            <a:pPr marL="285750" indent="-285750">
              <a:buFont typeface="Wingdings" panose="05000000000000000000" pitchFamily="2" charset="2"/>
              <a:buChar char="q"/>
            </a:pPr>
            <a:r>
              <a:rPr lang="en-NZ" sz="1200">
                <a:solidFill>
                  <a:schemeClr val="bg1">
                    <a:lumMod val="50000"/>
                  </a:schemeClr>
                </a:solidFill>
              </a:rPr>
              <a:t>View your most recent invoice – check your experience rating results</a:t>
            </a:r>
            <a:endParaRPr lang="en-NZ" sz="1200">
              <a:solidFill>
                <a:schemeClr val="bg1">
                  <a:lumMod val="50000"/>
                </a:schemeClr>
              </a:solidFill>
              <a:cs typeface="Arial"/>
            </a:endParaRPr>
          </a:p>
          <a:p>
            <a:pPr marL="285750" indent="-285750">
              <a:buFont typeface="Wingdings" panose="05000000000000000000" pitchFamily="2" charset="2"/>
              <a:buChar char="q"/>
            </a:pPr>
            <a:r>
              <a:rPr lang="en-NZ" sz="1200">
                <a:solidFill>
                  <a:schemeClr val="bg1">
                    <a:lumMod val="50000"/>
                  </a:schemeClr>
                </a:solidFill>
              </a:rPr>
              <a:t>Download your invoices</a:t>
            </a:r>
            <a:endParaRPr lang="en-NZ" sz="1200">
              <a:solidFill>
                <a:schemeClr val="bg1">
                  <a:lumMod val="50000"/>
                </a:schemeClr>
              </a:solidFill>
              <a:cs typeface="Arial"/>
            </a:endParaRPr>
          </a:p>
          <a:p>
            <a:pPr marL="285750" indent="-285750">
              <a:buFont typeface="Wingdings" panose="05000000000000000000" pitchFamily="2" charset="2"/>
              <a:buChar char="q"/>
            </a:pPr>
            <a:r>
              <a:rPr lang="en-NZ" sz="1200">
                <a:solidFill>
                  <a:schemeClr val="bg1">
                    <a:lumMod val="50000"/>
                  </a:schemeClr>
                </a:solidFill>
              </a:rPr>
              <a:t>Check what you owe and make a payment</a:t>
            </a:r>
            <a:endParaRPr lang="en-NZ" sz="1200">
              <a:solidFill>
                <a:schemeClr val="bg1">
                  <a:lumMod val="50000"/>
                </a:schemeClr>
              </a:solidFill>
              <a:cs typeface="Arial"/>
            </a:endParaRPr>
          </a:p>
          <a:p>
            <a:pPr marL="285750" indent="-285750">
              <a:buFont typeface="Wingdings" panose="05000000000000000000" pitchFamily="2" charset="2"/>
              <a:buChar char="q"/>
            </a:pPr>
            <a:r>
              <a:rPr lang="en-NZ" sz="1200">
                <a:solidFill>
                  <a:schemeClr val="bg1">
                    <a:lumMod val="50000"/>
                  </a:schemeClr>
                </a:solidFill>
              </a:rPr>
              <a:t>See your-related employee claims and any costs covered by us</a:t>
            </a:r>
            <a:endParaRPr lang="en-NZ" sz="1200">
              <a:solidFill>
                <a:schemeClr val="bg1">
                  <a:lumMod val="50000"/>
                </a:schemeClr>
              </a:solidFill>
              <a:cs typeface="Arial"/>
            </a:endParaRPr>
          </a:p>
        </p:txBody>
      </p:sp>
      <p:sp>
        <p:nvSpPr>
          <p:cNvPr id="6" name="TextBox 5">
            <a:extLst>
              <a:ext uri="{FF2B5EF4-FFF2-40B4-BE49-F238E27FC236}">
                <a16:creationId xmlns:a16="http://schemas.microsoft.com/office/drawing/2014/main" id="{925CDDBA-802B-4DEC-A48F-13A45D625B0E}"/>
              </a:ext>
            </a:extLst>
          </p:cNvPr>
          <p:cNvSpPr txBox="1"/>
          <p:nvPr/>
        </p:nvSpPr>
        <p:spPr>
          <a:xfrm>
            <a:off x="805757" y="1643090"/>
            <a:ext cx="4861711" cy="584775"/>
          </a:xfrm>
          <a:prstGeom prst="rect">
            <a:avLst/>
          </a:prstGeom>
          <a:noFill/>
          <a:ln w="28575">
            <a:solidFill>
              <a:srgbClr val="002060"/>
            </a:solidFill>
          </a:ln>
        </p:spPr>
        <p:txBody>
          <a:bodyPr wrap="square" lIns="91440" tIns="45720" rIns="91440" bIns="45720" rtlCol="0" anchor="t">
            <a:spAutoFit/>
          </a:bodyPr>
          <a:lstStyle/>
          <a:p>
            <a:r>
              <a:rPr lang="en-NZ" sz="1600" b="1"/>
              <a:t>SUPPORTING YOUR EMPLOYEES RECOVERY AT WORK </a:t>
            </a:r>
            <a:r>
              <a:rPr lang="en-NZ" sz="1400"/>
              <a:t>Visit </a:t>
            </a:r>
            <a:r>
              <a:rPr lang="en-NZ" sz="1400">
                <a:solidFill>
                  <a:schemeClr val="bg2">
                    <a:lumMod val="50000"/>
                  </a:schemeClr>
                </a:solidFill>
              </a:rPr>
              <a:t>our</a:t>
            </a:r>
            <a:r>
              <a:rPr lang="en-NZ" sz="1400">
                <a:solidFill>
                  <a:srgbClr val="0070C0"/>
                </a:solidFill>
              </a:rPr>
              <a:t> </a:t>
            </a:r>
            <a:r>
              <a:rPr lang="en-NZ" sz="1400">
                <a:solidFill>
                  <a:srgbClr val="0070C0"/>
                </a:solidFill>
                <a:hlinkClick r:id="rId4">
                  <a:extLst>
                    <a:ext uri="{A12FA001-AC4F-418D-AE19-62706E023703}">
                      <ahyp:hlinkClr xmlns:ahyp="http://schemas.microsoft.com/office/drawing/2018/hyperlinkcolor" val="tx"/>
                    </a:ext>
                  </a:extLst>
                </a:hlinkClick>
              </a:rPr>
              <a:t>website</a:t>
            </a:r>
            <a:endParaRPr lang="en-NZ" sz="1400" b="1">
              <a:solidFill>
                <a:srgbClr val="0070C0"/>
              </a:solidFill>
              <a:cs typeface="Arial"/>
            </a:endParaRPr>
          </a:p>
        </p:txBody>
      </p:sp>
      <p:sp>
        <p:nvSpPr>
          <p:cNvPr id="7" name="TextBox 6">
            <a:extLst>
              <a:ext uri="{FF2B5EF4-FFF2-40B4-BE49-F238E27FC236}">
                <a16:creationId xmlns:a16="http://schemas.microsoft.com/office/drawing/2014/main" id="{88A5DBA7-9C8F-41FB-82C7-25DCCE7A3968}"/>
              </a:ext>
            </a:extLst>
          </p:cNvPr>
          <p:cNvSpPr txBox="1"/>
          <p:nvPr/>
        </p:nvSpPr>
        <p:spPr>
          <a:xfrm>
            <a:off x="6274052" y="1647731"/>
            <a:ext cx="4861711" cy="984885"/>
          </a:xfrm>
          <a:prstGeom prst="rect">
            <a:avLst/>
          </a:prstGeom>
          <a:noFill/>
          <a:ln w="28575">
            <a:solidFill>
              <a:srgbClr val="002060"/>
            </a:solidFill>
          </a:ln>
        </p:spPr>
        <p:txBody>
          <a:bodyPr wrap="square" rtlCol="0">
            <a:spAutoFit/>
          </a:bodyPr>
          <a:lstStyle/>
          <a:p>
            <a:r>
              <a:rPr lang="en-NZ" sz="1600" b="1"/>
              <a:t>UNDERSTANDING YOUR INVOICE</a:t>
            </a:r>
          </a:p>
          <a:p>
            <a:r>
              <a:rPr lang="en-NZ" sz="1400"/>
              <a:t>If your have received an invoice from us and your are not sure what it all means, check out the </a:t>
            </a:r>
            <a:r>
              <a:rPr lang="en-NZ" sz="1400">
                <a:solidFill>
                  <a:srgbClr val="0070C0"/>
                </a:solidFill>
                <a:hlinkClick r:id="rId5">
                  <a:extLst>
                    <a:ext uri="{A12FA001-AC4F-418D-AE19-62706E023703}">
                      <ahyp:hlinkClr xmlns:ahyp="http://schemas.microsoft.com/office/drawing/2018/hyperlinkcolor" val="tx"/>
                    </a:ext>
                  </a:extLst>
                </a:hlinkClick>
              </a:rPr>
              <a:t>levy invoice</a:t>
            </a:r>
            <a:r>
              <a:rPr lang="en-NZ" sz="1400">
                <a:solidFill>
                  <a:srgbClr val="0070C0"/>
                </a:solidFill>
              </a:rPr>
              <a:t> </a:t>
            </a:r>
            <a:r>
              <a:rPr lang="en-NZ" sz="1400">
                <a:solidFill>
                  <a:schemeClr val="bg1">
                    <a:lumMod val="50000"/>
                  </a:schemeClr>
                </a:solidFill>
              </a:rPr>
              <a:t>page on our website</a:t>
            </a:r>
          </a:p>
        </p:txBody>
      </p:sp>
      <p:sp>
        <p:nvSpPr>
          <p:cNvPr id="8" name="TextBox 7">
            <a:extLst>
              <a:ext uri="{FF2B5EF4-FFF2-40B4-BE49-F238E27FC236}">
                <a16:creationId xmlns:a16="http://schemas.microsoft.com/office/drawing/2014/main" id="{D36E513C-52C7-41B2-B927-2C715660F89C}"/>
              </a:ext>
            </a:extLst>
          </p:cNvPr>
          <p:cNvSpPr txBox="1"/>
          <p:nvPr/>
        </p:nvSpPr>
        <p:spPr>
          <a:xfrm>
            <a:off x="6274049" y="2749101"/>
            <a:ext cx="4861711" cy="984885"/>
          </a:xfrm>
          <a:prstGeom prst="rect">
            <a:avLst/>
          </a:prstGeom>
          <a:noFill/>
          <a:ln w="28575">
            <a:solidFill>
              <a:srgbClr val="002060"/>
            </a:solidFill>
          </a:ln>
        </p:spPr>
        <p:txBody>
          <a:bodyPr wrap="square" rtlCol="0">
            <a:spAutoFit/>
          </a:bodyPr>
          <a:lstStyle/>
          <a:p>
            <a:r>
              <a:rPr lang="en-NZ" sz="1600" b="1"/>
              <a:t>HOW EXPERIENCE RATING WORKS</a:t>
            </a:r>
          </a:p>
          <a:p>
            <a:r>
              <a:rPr lang="en-NZ" sz="1400"/>
              <a:t>If you would like more information on how experience rating works, check out our </a:t>
            </a:r>
            <a:r>
              <a:rPr lang="en-NZ" sz="1400">
                <a:solidFill>
                  <a:srgbClr val="0070C0"/>
                </a:solidFill>
                <a:hlinkClick r:id="rId6">
                  <a:extLst>
                    <a:ext uri="{A12FA001-AC4F-418D-AE19-62706E023703}">
                      <ahyp:hlinkClr xmlns:ahyp="http://schemas.microsoft.com/office/drawing/2018/hyperlinkcolor" val="tx"/>
                    </a:ext>
                  </a:extLst>
                </a:hlinkClick>
              </a:rPr>
              <a:t>Welcome to Experience Rating </a:t>
            </a:r>
            <a:r>
              <a:rPr lang="en-NZ" sz="1400">
                <a:solidFill>
                  <a:schemeClr val="bg1">
                    <a:lumMod val="50000"/>
                  </a:schemeClr>
                </a:solidFill>
              </a:rPr>
              <a:t>page on our website</a:t>
            </a:r>
          </a:p>
        </p:txBody>
      </p:sp>
      <p:sp>
        <p:nvSpPr>
          <p:cNvPr id="10" name="TextBox 9">
            <a:extLst>
              <a:ext uri="{FF2B5EF4-FFF2-40B4-BE49-F238E27FC236}">
                <a16:creationId xmlns:a16="http://schemas.microsoft.com/office/drawing/2014/main" id="{5F140584-3D66-44AB-8BD5-C04F0E5CB9B0}"/>
              </a:ext>
            </a:extLst>
          </p:cNvPr>
          <p:cNvSpPr txBox="1"/>
          <p:nvPr/>
        </p:nvSpPr>
        <p:spPr>
          <a:xfrm>
            <a:off x="805756" y="5244641"/>
            <a:ext cx="4861711" cy="553998"/>
          </a:xfrm>
          <a:prstGeom prst="rect">
            <a:avLst/>
          </a:prstGeom>
          <a:noFill/>
          <a:ln w="28575">
            <a:solidFill>
              <a:srgbClr val="002060"/>
            </a:solidFill>
          </a:ln>
        </p:spPr>
        <p:txBody>
          <a:bodyPr wrap="square" rtlCol="0">
            <a:spAutoFit/>
          </a:bodyPr>
          <a:lstStyle/>
          <a:p>
            <a:r>
              <a:rPr lang="en-NZ" sz="1600" b="1"/>
              <a:t>GENERAL BUSINESS QUERIES</a:t>
            </a:r>
          </a:p>
          <a:p>
            <a:r>
              <a:rPr lang="en-NZ" sz="1400"/>
              <a:t>Visit our </a:t>
            </a:r>
            <a:r>
              <a:rPr lang="en-NZ" sz="1400">
                <a:solidFill>
                  <a:srgbClr val="0070C0"/>
                </a:solidFill>
                <a:hlinkClick r:id="rId7">
                  <a:extLst>
                    <a:ext uri="{A12FA001-AC4F-418D-AE19-62706E023703}">
                      <ahyp:hlinkClr xmlns:ahyp="http://schemas.microsoft.com/office/drawing/2018/hyperlinkcolor" val="tx"/>
                    </a:ext>
                  </a:extLst>
                </a:hlinkClick>
              </a:rPr>
              <a:t>website</a:t>
            </a:r>
            <a:endParaRPr lang="en-NZ" sz="1400"/>
          </a:p>
        </p:txBody>
      </p:sp>
      <p:sp>
        <p:nvSpPr>
          <p:cNvPr id="11" name="TextBox 10">
            <a:extLst>
              <a:ext uri="{FF2B5EF4-FFF2-40B4-BE49-F238E27FC236}">
                <a16:creationId xmlns:a16="http://schemas.microsoft.com/office/drawing/2014/main" id="{625E4EF7-F59F-4C32-9387-76260B2DE12F}"/>
              </a:ext>
            </a:extLst>
          </p:cNvPr>
          <p:cNvSpPr txBox="1"/>
          <p:nvPr/>
        </p:nvSpPr>
        <p:spPr>
          <a:xfrm>
            <a:off x="6274049" y="3880380"/>
            <a:ext cx="4861711" cy="769441"/>
          </a:xfrm>
          <a:prstGeom prst="rect">
            <a:avLst/>
          </a:prstGeom>
          <a:noFill/>
          <a:ln w="28575">
            <a:solidFill>
              <a:srgbClr val="002060"/>
            </a:solidFill>
          </a:ln>
        </p:spPr>
        <p:txBody>
          <a:bodyPr wrap="square" rtlCol="0">
            <a:spAutoFit/>
          </a:bodyPr>
          <a:lstStyle/>
          <a:p>
            <a:r>
              <a:rPr lang="en-NZ" sz="1600" b="1"/>
              <a:t>WORKPLACE HEALTH &amp; SAFETY</a:t>
            </a:r>
          </a:p>
          <a:p>
            <a:r>
              <a:rPr lang="en-NZ" sz="1400"/>
              <a:t>If your would like to learn more about what we are doing to help businesses visit our </a:t>
            </a:r>
            <a:r>
              <a:rPr lang="en-NZ" sz="1400">
                <a:solidFill>
                  <a:srgbClr val="0070C0"/>
                </a:solidFill>
                <a:hlinkClick r:id="rId8">
                  <a:extLst>
                    <a:ext uri="{A12FA001-AC4F-418D-AE19-62706E023703}">
                      <ahyp:hlinkClr xmlns:ahyp="http://schemas.microsoft.com/office/drawing/2018/hyperlinkcolor" val="tx"/>
                    </a:ext>
                  </a:extLst>
                </a:hlinkClick>
              </a:rPr>
              <a:t>website</a:t>
            </a:r>
            <a:endParaRPr lang="en-NZ" sz="1400">
              <a:solidFill>
                <a:srgbClr val="0070C0"/>
              </a:solidFill>
            </a:endParaRPr>
          </a:p>
        </p:txBody>
      </p:sp>
      <p:sp>
        <p:nvSpPr>
          <p:cNvPr id="12" name="TextBox 11">
            <a:extLst>
              <a:ext uri="{FF2B5EF4-FFF2-40B4-BE49-F238E27FC236}">
                <a16:creationId xmlns:a16="http://schemas.microsoft.com/office/drawing/2014/main" id="{6550D3A4-E4D7-4B72-9A2B-1FB65EB4C0C2}"/>
              </a:ext>
            </a:extLst>
          </p:cNvPr>
          <p:cNvSpPr txBox="1"/>
          <p:nvPr/>
        </p:nvSpPr>
        <p:spPr>
          <a:xfrm>
            <a:off x="805756" y="4265100"/>
            <a:ext cx="4861711" cy="769441"/>
          </a:xfrm>
          <a:prstGeom prst="rect">
            <a:avLst/>
          </a:prstGeom>
          <a:noFill/>
          <a:ln w="28575">
            <a:solidFill>
              <a:srgbClr val="002060"/>
            </a:solidFill>
          </a:ln>
        </p:spPr>
        <p:txBody>
          <a:bodyPr wrap="square" rtlCol="0">
            <a:spAutoFit/>
          </a:bodyPr>
          <a:lstStyle/>
          <a:p>
            <a:r>
              <a:rPr lang="en-NZ" sz="1600" b="1"/>
              <a:t>COVID-19</a:t>
            </a:r>
          </a:p>
          <a:p>
            <a:r>
              <a:rPr lang="en-NZ" sz="1400"/>
              <a:t>If you want to know more about our approach and some FAQ’s, check out our </a:t>
            </a:r>
            <a:r>
              <a:rPr lang="en-NZ" sz="1400">
                <a:solidFill>
                  <a:srgbClr val="0070C0"/>
                </a:solidFill>
                <a:hlinkClick r:id="rId9">
                  <a:extLst>
                    <a:ext uri="{A12FA001-AC4F-418D-AE19-62706E023703}">
                      <ahyp:hlinkClr xmlns:ahyp="http://schemas.microsoft.com/office/drawing/2018/hyperlinkcolor" val="tx"/>
                    </a:ext>
                  </a:extLst>
                </a:hlinkClick>
              </a:rPr>
              <a:t>ACC information about COVID-19</a:t>
            </a:r>
            <a:endParaRPr lang="en-NZ" sz="1400">
              <a:solidFill>
                <a:srgbClr val="0070C0"/>
              </a:solidFill>
            </a:endParaRPr>
          </a:p>
        </p:txBody>
      </p:sp>
      <p:sp>
        <p:nvSpPr>
          <p:cNvPr id="13" name="TextBox 12">
            <a:extLst>
              <a:ext uri="{FF2B5EF4-FFF2-40B4-BE49-F238E27FC236}">
                <a16:creationId xmlns:a16="http://schemas.microsoft.com/office/drawing/2014/main" id="{52305068-0215-46B3-95A6-319CEE5B6E62}"/>
              </a:ext>
            </a:extLst>
          </p:cNvPr>
          <p:cNvSpPr txBox="1"/>
          <p:nvPr/>
        </p:nvSpPr>
        <p:spPr>
          <a:xfrm>
            <a:off x="6274049" y="4813754"/>
            <a:ext cx="4861711" cy="769441"/>
          </a:xfrm>
          <a:prstGeom prst="rect">
            <a:avLst/>
          </a:prstGeom>
          <a:noFill/>
          <a:ln w="28575">
            <a:solidFill>
              <a:srgbClr val="002060"/>
            </a:solidFill>
          </a:ln>
        </p:spPr>
        <p:txBody>
          <a:bodyPr wrap="square" rtlCol="0">
            <a:spAutoFit/>
          </a:bodyPr>
          <a:lstStyle/>
          <a:p>
            <a:r>
              <a:rPr lang="en-NZ" sz="1600" b="1" dirty="0"/>
              <a:t>LEVY CONSULTATION 2021</a:t>
            </a:r>
          </a:p>
          <a:p>
            <a:r>
              <a:rPr lang="en-NZ" sz="1400" dirty="0"/>
              <a:t>If you want to know about Cabinets final decisions then take a look here </a:t>
            </a:r>
            <a:r>
              <a:rPr lang="en-NZ" sz="1400" u="sng" dirty="0" err="1">
                <a:solidFill>
                  <a:srgbClr val="0070C0"/>
                </a:solidFill>
                <a:hlinkClick r:id="rId10">
                  <a:extLst>
                    <a:ext uri="{A12FA001-AC4F-418D-AE19-62706E023703}">
                      <ahyp:hlinkClr xmlns:ahyp="http://schemas.microsoft.com/office/drawing/2018/hyperlinkcolor" val="tx"/>
                    </a:ext>
                  </a:extLst>
                </a:hlinkClick>
              </a:rPr>
              <a:t>LevyResults</a:t>
            </a:r>
            <a:endParaRPr lang="en-NZ" sz="1400" dirty="0">
              <a:solidFill>
                <a:srgbClr val="0070C0"/>
              </a:solidFill>
            </a:endParaRPr>
          </a:p>
        </p:txBody>
      </p:sp>
    </p:spTree>
    <p:extLst>
      <p:ext uri="{BB962C8B-B14F-4D97-AF65-F5344CB8AC3E}">
        <p14:creationId xmlns:p14="http://schemas.microsoft.com/office/powerpoint/2010/main" val="25313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C1028-B0BE-49F3-97D2-DCA7BC65CB46}"/>
              </a:ext>
            </a:extLst>
          </p:cNvPr>
          <p:cNvSpPr>
            <a:spLocks noGrp="1"/>
          </p:cNvSpPr>
          <p:nvPr>
            <p:ph type="sldNum" sz="quarter" idx="12"/>
          </p:nvPr>
        </p:nvSpPr>
        <p:spPr/>
        <p:txBody>
          <a:bodyPr/>
          <a:lstStyle/>
          <a:p>
            <a:fld id="{75776323-98C5-47CE-A5EC-7C1E4B3AFF44}" type="slidenum">
              <a:rPr lang="en-NZ" smtClean="0"/>
              <a:t>25</a:t>
            </a:fld>
            <a:endParaRPr lang="en-NZ"/>
          </a:p>
        </p:txBody>
      </p:sp>
      <p:sp>
        <p:nvSpPr>
          <p:cNvPr id="3" name="Text Placeholder 2">
            <a:extLst>
              <a:ext uri="{FF2B5EF4-FFF2-40B4-BE49-F238E27FC236}">
                <a16:creationId xmlns:a16="http://schemas.microsoft.com/office/drawing/2014/main" id="{CA9EFE09-1A11-4DEE-BF9E-DA8D9E55C280}"/>
              </a:ext>
            </a:extLst>
          </p:cNvPr>
          <p:cNvSpPr>
            <a:spLocks noGrp="1"/>
          </p:cNvSpPr>
          <p:nvPr>
            <p:ph type="body" sz="quarter" idx="13"/>
          </p:nvPr>
        </p:nvSpPr>
        <p:spPr/>
        <p:txBody>
          <a:bodyPr vert="horz" lIns="91440" tIns="45720" rIns="91440" bIns="45720" rtlCol="0" anchor="t">
            <a:normAutofit/>
          </a:bodyPr>
          <a:lstStyle/>
          <a:p>
            <a:r>
              <a:rPr lang="en-US">
                <a:latin typeface="Arial Black"/>
              </a:rPr>
              <a:t>CONTACT ACC</a:t>
            </a:r>
            <a:endParaRPr lang="en-US"/>
          </a:p>
        </p:txBody>
      </p:sp>
      <p:sp>
        <p:nvSpPr>
          <p:cNvPr id="4" name="Text Placeholder 3">
            <a:extLst>
              <a:ext uri="{FF2B5EF4-FFF2-40B4-BE49-F238E27FC236}">
                <a16:creationId xmlns:a16="http://schemas.microsoft.com/office/drawing/2014/main" id="{901E3209-F31E-46A6-BA02-4B1CFE089744}"/>
              </a:ext>
            </a:extLst>
          </p:cNvPr>
          <p:cNvSpPr>
            <a:spLocks noGrp="1"/>
          </p:cNvSpPr>
          <p:nvPr>
            <p:ph type="body" sz="quarter" idx="14"/>
          </p:nvPr>
        </p:nvSpPr>
        <p:spPr>
          <a:xfrm>
            <a:off x="911764" y="2263546"/>
            <a:ext cx="10730991" cy="3639313"/>
          </a:xfrm>
        </p:spPr>
        <p:txBody>
          <a:bodyPr vert="horz" lIns="91440" tIns="45720" rIns="91440" bIns="45720" rtlCol="0" anchor="t">
            <a:noAutofit/>
          </a:bodyPr>
          <a:lstStyle/>
          <a:p>
            <a:pPr marL="342900" indent="-342900">
              <a:buFont typeface="Wingdings" panose="05000000000000000000" pitchFamily="2" charset="2"/>
              <a:buChar char="§"/>
            </a:pPr>
            <a:r>
              <a:rPr lang="en-US" sz="2500">
                <a:cs typeface="Arial"/>
              </a:rPr>
              <a:t>General business queries call 0800 222 776 or business@acc.co.nz</a:t>
            </a:r>
          </a:p>
          <a:p>
            <a:pPr marL="342900" indent="-342900">
              <a:buFont typeface="Wingdings" panose="05000000000000000000" pitchFamily="2" charset="2"/>
              <a:buChar char="§"/>
            </a:pPr>
            <a:r>
              <a:rPr lang="en-US" sz="2500">
                <a:cs typeface="Arial"/>
              </a:rPr>
              <a:t>Claims queries call 0800 101 996 or claims@acc.co.nz</a:t>
            </a:r>
          </a:p>
          <a:p>
            <a:pPr marL="342900" indent="-342900">
              <a:buFont typeface="Wingdings" panose="05000000000000000000" pitchFamily="2" charset="2"/>
              <a:buChar char="§"/>
            </a:pPr>
            <a:r>
              <a:rPr lang="en-US" sz="2500">
                <a:cs typeface="Arial"/>
              </a:rPr>
              <a:t>If your business has a Solutions Partner contact them directly or email us at </a:t>
            </a:r>
            <a:r>
              <a:rPr lang="en-US" sz="2500">
                <a:cs typeface="Arial"/>
                <a:hlinkClick r:id="rId2"/>
              </a:rPr>
              <a:t>BCS@acc.co.nz</a:t>
            </a:r>
            <a:r>
              <a:rPr lang="en-US" sz="2500">
                <a:cs typeface="Arial"/>
              </a:rPr>
              <a:t> for escalation</a:t>
            </a:r>
          </a:p>
          <a:p>
            <a:pPr marL="342900" indent="-342900">
              <a:buFont typeface="Wingdings" panose="05000000000000000000" pitchFamily="2" charset="2"/>
              <a:buChar char="§"/>
            </a:pPr>
            <a:r>
              <a:rPr lang="en-US" sz="2500">
                <a:cs typeface="Arial"/>
              </a:rPr>
              <a:t>More information on our </a:t>
            </a:r>
            <a:r>
              <a:rPr lang="en-NZ" sz="2400">
                <a:hlinkClick r:id="rId3"/>
              </a:rPr>
              <a:t>website</a:t>
            </a:r>
            <a:r>
              <a:rPr lang="en-NZ" sz="2400"/>
              <a:t> acc.co.nz – contact us</a:t>
            </a:r>
            <a:endParaRPr lang="en-US" sz="2500">
              <a:cs typeface="Arial"/>
            </a:endParaRPr>
          </a:p>
        </p:txBody>
      </p:sp>
    </p:spTree>
    <p:extLst>
      <p:ext uri="{BB962C8B-B14F-4D97-AF65-F5344CB8AC3E}">
        <p14:creationId xmlns:p14="http://schemas.microsoft.com/office/powerpoint/2010/main" val="177485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8BF5F-DF90-4C4D-89F3-7CB0B9F72FC6}"/>
              </a:ext>
            </a:extLst>
          </p:cNvPr>
          <p:cNvSpPr>
            <a:spLocks noGrp="1"/>
          </p:cNvSpPr>
          <p:nvPr>
            <p:ph type="body" sz="quarter" idx="13"/>
          </p:nvPr>
        </p:nvSpPr>
        <p:spPr/>
        <p:txBody>
          <a:bodyPr/>
          <a:lstStyle/>
          <a:p>
            <a:r>
              <a:rPr lang="en-NZ"/>
              <a:t>Questions</a:t>
            </a:r>
          </a:p>
        </p:txBody>
      </p:sp>
      <p:pic>
        <p:nvPicPr>
          <p:cNvPr id="4098" name="Picture 2">
            <a:extLst>
              <a:ext uri="{FF2B5EF4-FFF2-40B4-BE49-F238E27FC236}">
                <a16:creationId xmlns:a16="http://schemas.microsoft.com/office/drawing/2014/main" id="{92072C57-58E1-4039-AFC8-9D6A8DDD4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97035"/>
            <a:ext cx="9305365" cy="524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03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22A4B0-9330-4636-B544-FFA00B6BDE70}"/>
              </a:ext>
            </a:extLst>
          </p:cNvPr>
          <p:cNvSpPr>
            <a:spLocks noGrp="1"/>
          </p:cNvSpPr>
          <p:nvPr>
            <p:ph type="body" sz="quarter" idx="14"/>
          </p:nvPr>
        </p:nvSpPr>
        <p:spPr>
          <a:xfrm>
            <a:off x="161583" y="182703"/>
            <a:ext cx="13047423" cy="7194267"/>
          </a:xfrm>
          <a:solidFill>
            <a:schemeClr val="bg1"/>
          </a:solidFill>
        </p:spPr>
        <p:txBody>
          <a:bodyPr/>
          <a:lstStyle/>
          <a:p>
            <a:pPr marL="0" indent="0">
              <a:buNone/>
            </a:pPr>
            <a:endParaRPr lang="en-NZ">
              <a:solidFill>
                <a:schemeClr val="bg1"/>
              </a:solidFill>
            </a:endParaRPr>
          </a:p>
        </p:txBody>
      </p:sp>
      <p:pic>
        <p:nvPicPr>
          <p:cNvPr id="4" name="Picture 5" descr="Logo, company name&#10;&#10;Description automatically generated">
            <a:extLst>
              <a:ext uri="{FF2B5EF4-FFF2-40B4-BE49-F238E27FC236}">
                <a16:creationId xmlns:a16="http://schemas.microsoft.com/office/drawing/2014/main" id="{06D1F20F-A125-45AE-9B41-6CCF85CDE975}"/>
              </a:ext>
            </a:extLst>
          </p:cNvPr>
          <p:cNvPicPr>
            <a:picLocks noChangeAspect="1"/>
          </p:cNvPicPr>
          <p:nvPr/>
        </p:nvPicPr>
        <p:blipFill>
          <a:blip r:embed="rId2"/>
          <a:stretch>
            <a:fillRect/>
          </a:stretch>
        </p:blipFill>
        <p:spPr>
          <a:xfrm>
            <a:off x="2716040" y="490522"/>
            <a:ext cx="7229158" cy="3681364"/>
          </a:xfrm>
          <a:prstGeom prst="rect">
            <a:avLst/>
          </a:prstGeom>
        </p:spPr>
      </p:pic>
      <p:pic>
        <p:nvPicPr>
          <p:cNvPr id="5" name="Picture 6" descr="Graphical user interface, text, application&#10;&#10;Description automatically generated">
            <a:extLst>
              <a:ext uri="{FF2B5EF4-FFF2-40B4-BE49-F238E27FC236}">
                <a16:creationId xmlns:a16="http://schemas.microsoft.com/office/drawing/2014/main" id="{F6D39DD1-18D4-45F6-BFB1-8666FB723A55}"/>
              </a:ext>
            </a:extLst>
          </p:cNvPr>
          <p:cNvPicPr>
            <a:picLocks noChangeAspect="1"/>
          </p:cNvPicPr>
          <p:nvPr/>
        </p:nvPicPr>
        <p:blipFill>
          <a:blip r:embed="rId3"/>
          <a:stretch>
            <a:fillRect/>
          </a:stretch>
        </p:blipFill>
        <p:spPr>
          <a:xfrm>
            <a:off x="2459832" y="4171886"/>
            <a:ext cx="7741574" cy="2592527"/>
          </a:xfrm>
          <a:prstGeom prst="rect">
            <a:avLst/>
          </a:prstGeom>
        </p:spPr>
      </p:pic>
    </p:spTree>
    <p:extLst>
      <p:ext uri="{BB962C8B-B14F-4D97-AF65-F5344CB8AC3E}">
        <p14:creationId xmlns:p14="http://schemas.microsoft.com/office/powerpoint/2010/main" val="113087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8385A267-D1CB-422C-8C92-5BAFC2436A40}"/>
              </a:ext>
            </a:extLst>
          </p:cNvPr>
          <p:cNvPicPr>
            <a:picLocks noRot="1" noChangeAspect="1"/>
          </p:cNvPicPr>
          <p:nvPr>
            <a:videoFile r:link="rId1"/>
          </p:nvPr>
        </p:nvPicPr>
        <p:blipFill>
          <a:blip r:embed="rId3"/>
          <a:stretch>
            <a:fillRect/>
          </a:stretch>
        </p:blipFill>
        <p:spPr>
          <a:xfrm>
            <a:off x="92110" y="59239"/>
            <a:ext cx="13255554" cy="7441196"/>
          </a:xfrm>
          <a:prstGeom prst="rect">
            <a:avLst/>
          </a:prstGeom>
        </p:spPr>
      </p:pic>
    </p:spTree>
    <p:extLst>
      <p:ext uri="{BB962C8B-B14F-4D97-AF65-F5344CB8AC3E}">
        <p14:creationId xmlns:p14="http://schemas.microsoft.com/office/powerpoint/2010/main" val="318433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71723F-AF79-4118-B72C-CB2BE04B3C29}"/>
              </a:ext>
            </a:extLst>
          </p:cNvPr>
          <p:cNvSpPr>
            <a:spLocks noGrp="1"/>
          </p:cNvSpPr>
          <p:nvPr>
            <p:ph type="body" sz="quarter" idx="14"/>
          </p:nvPr>
        </p:nvSpPr>
        <p:spPr>
          <a:xfrm>
            <a:off x="289710" y="217283"/>
            <a:ext cx="12774439" cy="6509441"/>
          </a:xfrm>
          <a:solidFill>
            <a:schemeClr val="accent4">
              <a:lumMod val="90000"/>
              <a:lumOff val="10000"/>
            </a:schemeClr>
          </a:solidFill>
        </p:spPr>
        <p:txBody>
          <a:bodyPr/>
          <a:lstStyle/>
          <a:p>
            <a:pPr marL="0" indent="0">
              <a:buNone/>
            </a:pPr>
            <a:endParaRPr lang="en-NZ" sz="5400">
              <a:solidFill>
                <a:schemeClr val="accent4">
                  <a:lumMod val="90000"/>
                  <a:lumOff val="10000"/>
                </a:schemeClr>
              </a:solidFill>
            </a:endParaRPr>
          </a:p>
        </p:txBody>
      </p:sp>
      <p:sp>
        <p:nvSpPr>
          <p:cNvPr id="5" name="TextBox 4">
            <a:extLst>
              <a:ext uri="{FF2B5EF4-FFF2-40B4-BE49-F238E27FC236}">
                <a16:creationId xmlns:a16="http://schemas.microsoft.com/office/drawing/2014/main" id="{1F9BF862-7030-4557-B00B-8F3B8C9BEBDD}"/>
              </a:ext>
            </a:extLst>
          </p:cNvPr>
          <p:cNvSpPr txBox="1"/>
          <p:nvPr/>
        </p:nvSpPr>
        <p:spPr>
          <a:xfrm>
            <a:off x="2933324" y="2572238"/>
            <a:ext cx="6785571" cy="1107996"/>
          </a:xfrm>
          <a:prstGeom prst="rect">
            <a:avLst/>
          </a:prstGeom>
          <a:noFill/>
        </p:spPr>
        <p:txBody>
          <a:bodyPr wrap="square" rtlCol="0">
            <a:spAutoFit/>
          </a:bodyPr>
          <a:lstStyle/>
          <a:p>
            <a:pPr algn="ctr"/>
            <a:r>
              <a:rPr lang="en-NZ" sz="6600">
                <a:solidFill>
                  <a:schemeClr val="bg1"/>
                </a:solidFill>
              </a:rPr>
              <a:t>ACC OVERVIEW</a:t>
            </a:r>
          </a:p>
        </p:txBody>
      </p:sp>
    </p:spTree>
    <p:extLst>
      <p:ext uri="{BB962C8B-B14F-4D97-AF65-F5344CB8AC3E}">
        <p14:creationId xmlns:p14="http://schemas.microsoft.com/office/powerpoint/2010/main" val="195480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0515A6-C04F-4CAC-8897-1BB69D9D134B}"/>
              </a:ext>
            </a:extLst>
          </p:cNvPr>
          <p:cNvSpPr txBox="1"/>
          <p:nvPr/>
        </p:nvSpPr>
        <p:spPr>
          <a:xfrm>
            <a:off x="353085" y="434566"/>
            <a:ext cx="12620531" cy="6310266"/>
          </a:xfrm>
          <a:prstGeom prst="rect">
            <a:avLst/>
          </a:prstGeom>
          <a:solidFill>
            <a:schemeClr val="bg1"/>
          </a:solidFill>
        </p:spPr>
        <p:txBody>
          <a:bodyPr wrap="square" rtlCol="0">
            <a:spAutoFit/>
          </a:bodyPr>
          <a:lstStyle/>
          <a:p>
            <a:endParaRPr lang="en-NZ"/>
          </a:p>
        </p:txBody>
      </p:sp>
      <p:pic>
        <p:nvPicPr>
          <p:cNvPr id="5" name="Picture 6" descr="Diagram&#10;&#10;Description automatically generated">
            <a:extLst>
              <a:ext uri="{FF2B5EF4-FFF2-40B4-BE49-F238E27FC236}">
                <a16:creationId xmlns:a16="http://schemas.microsoft.com/office/drawing/2014/main" id="{E2DF6EAE-1341-4B50-AD27-9CCF0B1C711D}"/>
              </a:ext>
            </a:extLst>
          </p:cNvPr>
          <p:cNvPicPr>
            <a:picLocks noChangeAspect="1"/>
          </p:cNvPicPr>
          <p:nvPr/>
        </p:nvPicPr>
        <p:blipFill>
          <a:blip r:embed="rId3"/>
          <a:stretch>
            <a:fillRect/>
          </a:stretch>
        </p:blipFill>
        <p:spPr>
          <a:xfrm>
            <a:off x="3328321" y="182675"/>
            <a:ext cx="6783131" cy="7194324"/>
          </a:xfrm>
          <a:prstGeom prst="rect">
            <a:avLst/>
          </a:prstGeom>
        </p:spPr>
      </p:pic>
    </p:spTree>
    <p:extLst>
      <p:ext uri="{BB962C8B-B14F-4D97-AF65-F5344CB8AC3E}">
        <p14:creationId xmlns:p14="http://schemas.microsoft.com/office/powerpoint/2010/main" val="205601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diagram&#10;&#10;Description automatically generated">
            <a:extLst>
              <a:ext uri="{FF2B5EF4-FFF2-40B4-BE49-F238E27FC236}">
                <a16:creationId xmlns:a16="http://schemas.microsoft.com/office/drawing/2014/main" id="{F0710006-576C-43D2-86C7-D99E33901F37}"/>
              </a:ext>
            </a:extLst>
          </p:cNvPr>
          <p:cNvPicPr>
            <a:picLocks noChangeAspect="1"/>
          </p:cNvPicPr>
          <p:nvPr/>
        </p:nvPicPr>
        <p:blipFill>
          <a:blip r:embed="rId3"/>
          <a:stretch>
            <a:fillRect/>
          </a:stretch>
        </p:blipFill>
        <p:spPr>
          <a:xfrm>
            <a:off x="310033" y="0"/>
            <a:ext cx="12819707" cy="7551675"/>
          </a:xfrm>
          <a:prstGeom prst="roundRect">
            <a:avLst>
              <a:gd name="adj" fmla="val 3495"/>
            </a:avLst>
          </a:prstGeom>
          <a:noFill/>
        </p:spPr>
      </p:pic>
    </p:spTree>
    <p:extLst>
      <p:ext uri="{BB962C8B-B14F-4D97-AF65-F5344CB8AC3E}">
        <p14:creationId xmlns:p14="http://schemas.microsoft.com/office/powerpoint/2010/main" val="140272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CC_Infographics_page 5">
            <a:extLst>
              <a:ext uri="{FF2B5EF4-FFF2-40B4-BE49-F238E27FC236}">
                <a16:creationId xmlns:a16="http://schemas.microsoft.com/office/drawing/2014/main" id="{14551037-0379-483C-9931-7447EC20A5F9}"/>
              </a:ext>
            </a:extLst>
          </p:cNvPr>
          <p:cNvPicPr>
            <a:picLocks noChangeAspect="1" noChangeArrowheads="1"/>
          </p:cNvPicPr>
          <p:nvPr/>
        </p:nvPicPr>
        <p:blipFill>
          <a:blip r:embed="rId3"/>
          <a:srcRect l="5249" t="17575" r="5228" b="4051"/>
          <a:stretch>
            <a:fillRect/>
          </a:stretch>
        </p:blipFill>
        <p:spPr bwMode="auto">
          <a:xfrm>
            <a:off x="1600262" y="390525"/>
            <a:ext cx="10586908" cy="6267449"/>
          </a:xfrm>
          <a:prstGeom prst="rect">
            <a:avLst/>
          </a:prstGeom>
          <a:noFill/>
        </p:spPr>
      </p:pic>
    </p:spTree>
    <p:extLst>
      <p:ext uri="{BB962C8B-B14F-4D97-AF65-F5344CB8AC3E}">
        <p14:creationId xmlns:p14="http://schemas.microsoft.com/office/powerpoint/2010/main" val="39368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C6EF1-9708-41B5-BCF4-0CE350100DF6}"/>
              </a:ext>
            </a:extLst>
          </p:cNvPr>
          <p:cNvSpPr>
            <a:spLocks noGrp="1"/>
          </p:cNvSpPr>
          <p:nvPr>
            <p:ph type="body" sz="quarter" idx="13"/>
          </p:nvPr>
        </p:nvSpPr>
        <p:spPr/>
        <p:txBody>
          <a:bodyPr/>
          <a:lstStyle/>
          <a:p>
            <a:r>
              <a:rPr lang="en-NZ">
                <a:solidFill>
                  <a:srgbClr val="0070C0"/>
                </a:solidFill>
              </a:rPr>
              <a:t>Proposed levy rates</a:t>
            </a:r>
          </a:p>
        </p:txBody>
      </p:sp>
      <p:sp>
        <p:nvSpPr>
          <p:cNvPr id="3" name="Text Placeholder 2">
            <a:extLst>
              <a:ext uri="{FF2B5EF4-FFF2-40B4-BE49-F238E27FC236}">
                <a16:creationId xmlns:a16="http://schemas.microsoft.com/office/drawing/2014/main" id="{06B93885-9531-4F7F-AF0F-DBC2D3EA97A6}"/>
              </a:ext>
            </a:extLst>
          </p:cNvPr>
          <p:cNvSpPr>
            <a:spLocks noGrp="1"/>
          </p:cNvSpPr>
          <p:nvPr>
            <p:ph type="body" sz="quarter" idx="14"/>
          </p:nvPr>
        </p:nvSpPr>
        <p:spPr>
          <a:xfrm>
            <a:off x="913944" y="1393371"/>
            <a:ext cx="11611885" cy="5199018"/>
          </a:xfrm>
        </p:spPr>
        <p:txBody>
          <a:bodyPr/>
          <a:lstStyle/>
          <a:p>
            <a:pPr marL="285750" indent="-285750">
              <a:buFont typeface="Arial" panose="020B0604020202020204" pitchFamily="34" charset="0"/>
              <a:buChar char="•"/>
            </a:pPr>
            <a:endParaRPr lang="en-AU" sz="2400">
              <a:solidFill>
                <a:schemeClr val="accent2">
                  <a:lumMod val="25000"/>
                </a:schemeClr>
              </a:solidFill>
            </a:endParaRPr>
          </a:p>
          <a:p>
            <a:endParaRPr lang="en-NZ"/>
          </a:p>
        </p:txBody>
      </p:sp>
      <p:sp>
        <p:nvSpPr>
          <p:cNvPr id="8" name="TextBox 7">
            <a:extLst>
              <a:ext uri="{FF2B5EF4-FFF2-40B4-BE49-F238E27FC236}">
                <a16:creationId xmlns:a16="http://schemas.microsoft.com/office/drawing/2014/main" id="{193674C0-3738-4EB3-852E-296BF48BD093}"/>
              </a:ext>
            </a:extLst>
          </p:cNvPr>
          <p:cNvSpPr txBox="1"/>
          <p:nvPr/>
        </p:nvSpPr>
        <p:spPr>
          <a:xfrm>
            <a:off x="6677209" y="1576202"/>
            <a:ext cx="2376976" cy="692497"/>
          </a:xfrm>
          <a:prstGeom prst="rect">
            <a:avLst/>
          </a:prstGeom>
          <a:noFill/>
        </p:spPr>
        <p:txBody>
          <a:bodyPr wrap="square" lIns="91440" tIns="45720" rIns="91440" bIns="45720" rtlCol="0" anchor="t">
            <a:spAutoFit/>
          </a:bodyPr>
          <a:lstStyle/>
          <a:p>
            <a:r>
              <a:rPr lang="en-NZ" sz="1600" b="1">
                <a:solidFill>
                  <a:schemeClr val="accent1">
                    <a:lumMod val="75000"/>
                  </a:schemeClr>
                </a:solidFill>
              </a:rPr>
              <a:t>Current average levy:</a:t>
            </a:r>
          </a:p>
          <a:p>
            <a:endParaRPr lang="en-NZ" sz="600" b="1">
              <a:solidFill>
                <a:schemeClr val="accent1">
                  <a:lumMod val="75000"/>
                </a:schemeClr>
              </a:solidFill>
              <a:cs typeface="Arial"/>
            </a:endParaRPr>
          </a:p>
          <a:p>
            <a:r>
              <a:rPr lang="en-NZ" sz="1600" b="1">
                <a:solidFill>
                  <a:schemeClr val="accent1">
                    <a:lumMod val="75000"/>
                  </a:schemeClr>
                </a:solidFill>
              </a:rPr>
              <a:t>$0.67</a:t>
            </a:r>
            <a:r>
              <a:rPr lang="en-NZ" sz="1600" b="1">
                <a:solidFill>
                  <a:srgbClr val="D97604"/>
                </a:solidFill>
              </a:rPr>
              <a:t> </a:t>
            </a:r>
            <a:r>
              <a:rPr lang="en-NZ" sz="1600">
                <a:solidFill>
                  <a:schemeClr val="accent1">
                    <a:lumMod val="75000"/>
                  </a:schemeClr>
                </a:solidFill>
              </a:rPr>
              <a:t>per $100 payroll</a:t>
            </a:r>
            <a:endParaRPr lang="en-NZ">
              <a:solidFill>
                <a:schemeClr val="accent1">
                  <a:lumMod val="75000"/>
                </a:schemeClr>
              </a:solidFill>
            </a:endParaRPr>
          </a:p>
        </p:txBody>
      </p:sp>
      <p:sp>
        <p:nvSpPr>
          <p:cNvPr id="10" name="TextBox 9">
            <a:extLst>
              <a:ext uri="{FF2B5EF4-FFF2-40B4-BE49-F238E27FC236}">
                <a16:creationId xmlns:a16="http://schemas.microsoft.com/office/drawing/2014/main" id="{37470A4E-449D-4D9D-BCF0-09A95BFB987C}"/>
              </a:ext>
            </a:extLst>
          </p:cNvPr>
          <p:cNvSpPr txBox="1"/>
          <p:nvPr/>
        </p:nvSpPr>
        <p:spPr>
          <a:xfrm>
            <a:off x="9384248" y="1542763"/>
            <a:ext cx="2964067" cy="130805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r>
              <a:rPr lang="en-NZ" b="1">
                <a:solidFill>
                  <a:schemeClr val="bg2"/>
                </a:solidFill>
              </a:rPr>
              <a:t>Proposed:</a:t>
            </a:r>
            <a:endParaRPr lang="en-US">
              <a:solidFill>
                <a:schemeClr val="bg2"/>
              </a:solidFill>
              <a:cs typeface="Arial"/>
            </a:endParaRPr>
          </a:p>
          <a:p>
            <a:pPr algn="ctr"/>
            <a:endParaRPr lang="en-US" sz="700">
              <a:cs typeface="Arial" panose="020B0604020202020204"/>
            </a:endParaRPr>
          </a:p>
          <a:p>
            <a:r>
              <a:rPr lang="en-NZ" b="1">
                <a:solidFill>
                  <a:srgbClr val="F7931D"/>
                </a:solidFill>
              </a:rPr>
              <a:t>         </a:t>
            </a:r>
            <a:r>
              <a:rPr lang="en-NZ" b="1">
                <a:solidFill>
                  <a:srgbClr val="F7BB05"/>
                </a:solidFill>
              </a:rPr>
              <a:t>$0.63</a:t>
            </a:r>
            <a:r>
              <a:rPr lang="en-NZ" b="1">
                <a:solidFill>
                  <a:srgbClr val="D97604"/>
                </a:solidFill>
              </a:rPr>
              <a:t> </a:t>
            </a:r>
            <a:r>
              <a:rPr lang="en-NZ">
                <a:solidFill>
                  <a:schemeClr val="bg2"/>
                </a:solidFill>
              </a:rPr>
              <a:t>in 2022/23</a:t>
            </a:r>
            <a:r>
              <a:rPr lang="en-NZ">
                <a:solidFill>
                  <a:schemeClr val="accent2">
                    <a:lumMod val="10000"/>
                  </a:schemeClr>
                </a:solidFill>
              </a:rPr>
              <a:t>  </a:t>
            </a:r>
            <a:endParaRPr lang="en-NZ">
              <a:solidFill>
                <a:schemeClr val="accent2">
                  <a:lumMod val="10000"/>
                </a:schemeClr>
              </a:solidFill>
              <a:cs typeface="Arial" panose="020B0604020202020204"/>
            </a:endParaRPr>
          </a:p>
          <a:p>
            <a:r>
              <a:rPr lang="en-NZ" b="1">
                <a:solidFill>
                  <a:srgbClr val="F7931D"/>
                </a:solidFill>
              </a:rPr>
              <a:t>         </a:t>
            </a:r>
            <a:r>
              <a:rPr lang="en-NZ" b="1">
                <a:solidFill>
                  <a:srgbClr val="F7BB05"/>
                </a:solidFill>
              </a:rPr>
              <a:t>$0.65</a:t>
            </a:r>
            <a:r>
              <a:rPr lang="en-NZ" b="1">
                <a:solidFill>
                  <a:srgbClr val="D97604"/>
                </a:solidFill>
              </a:rPr>
              <a:t> </a:t>
            </a:r>
            <a:r>
              <a:rPr lang="en-NZ">
                <a:solidFill>
                  <a:schemeClr val="bg2"/>
                </a:solidFill>
              </a:rPr>
              <a:t>in 2023/24</a:t>
            </a:r>
            <a:endParaRPr lang="en-NZ">
              <a:solidFill>
                <a:schemeClr val="bg2"/>
              </a:solidFill>
              <a:cs typeface="Arial"/>
            </a:endParaRPr>
          </a:p>
          <a:p>
            <a:r>
              <a:rPr lang="en-NZ" b="1">
                <a:solidFill>
                  <a:srgbClr val="F7931D"/>
                </a:solidFill>
              </a:rPr>
              <a:t>         </a:t>
            </a:r>
            <a:r>
              <a:rPr lang="en-NZ" b="1">
                <a:solidFill>
                  <a:srgbClr val="F7BB05"/>
                </a:solidFill>
              </a:rPr>
              <a:t>$0.67</a:t>
            </a:r>
            <a:r>
              <a:rPr lang="en-NZ" b="1">
                <a:solidFill>
                  <a:srgbClr val="D97604"/>
                </a:solidFill>
              </a:rPr>
              <a:t> </a:t>
            </a:r>
            <a:r>
              <a:rPr lang="en-NZ">
                <a:solidFill>
                  <a:schemeClr val="bg2"/>
                </a:solidFill>
              </a:rPr>
              <a:t>in 2024/25</a:t>
            </a:r>
            <a:endParaRPr lang="en-NZ">
              <a:solidFill>
                <a:schemeClr val="bg2"/>
              </a:solidFill>
              <a:cs typeface="Arial"/>
            </a:endParaRPr>
          </a:p>
        </p:txBody>
      </p:sp>
      <p:sp>
        <p:nvSpPr>
          <p:cNvPr id="11" name="TextBox 10">
            <a:extLst>
              <a:ext uri="{FF2B5EF4-FFF2-40B4-BE49-F238E27FC236}">
                <a16:creationId xmlns:a16="http://schemas.microsoft.com/office/drawing/2014/main" id="{D314323B-ABB9-4B4A-B745-CD9B76D943FF}"/>
              </a:ext>
            </a:extLst>
          </p:cNvPr>
          <p:cNvSpPr txBox="1"/>
          <p:nvPr/>
        </p:nvSpPr>
        <p:spPr>
          <a:xfrm>
            <a:off x="6678566" y="3764732"/>
            <a:ext cx="2376976" cy="692497"/>
          </a:xfrm>
          <a:prstGeom prst="rect">
            <a:avLst/>
          </a:prstGeom>
          <a:noFill/>
        </p:spPr>
        <p:txBody>
          <a:bodyPr wrap="square" lIns="91440" tIns="45720" rIns="91440" bIns="45720" rtlCol="0" anchor="t">
            <a:spAutoFit/>
          </a:bodyPr>
          <a:lstStyle/>
          <a:p>
            <a:r>
              <a:rPr lang="en-NZ" sz="1600" b="1">
                <a:solidFill>
                  <a:schemeClr val="accent1">
                    <a:lumMod val="75000"/>
                  </a:schemeClr>
                </a:solidFill>
              </a:rPr>
              <a:t>Current levy:</a:t>
            </a:r>
          </a:p>
          <a:p>
            <a:endParaRPr lang="en-NZ" sz="600" b="1">
              <a:solidFill>
                <a:schemeClr val="accent1">
                  <a:lumMod val="75000"/>
                </a:schemeClr>
              </a:solidFill>
              <a:cs typeface="Arial"/>
            </a:endParaRPr>
          </a:p>
          <a:p>
            <a:r>
              <a:rPr lang="en-NZ" sz="1600" b="1">
                <a:solidFill>
                  <a:schemeClr val="accent1">
                    <a:lumMod val="75000"/>
                  </a:schemeClr>
                </a:solidFill>
              </a:rPr>
              <a:t>$1.21</a:t>
            </a:r>
            <a:r>
              <a:rPr lang="en-NZ" sz="1600" b="1">
                <a:solidFill>
                  <a:srgbClr val="D97604"/>
                </a:solidFill>
              </a:rPr>
              <a:t> </a:t>
            </a:r>
            <a:r>
              <a:rPr lang="en-NZ" sz="1600">
                <a:solidFill>
                  <a:schemeClr val="accent1">
                    <a:lumMod val="75000"/>
                  </a:schemeClr>
                </a:solidFill>
              </a:rPr>
              <a:t>per $100 wages</a:t>
            </a:r>
            <a:endParaRPr lang="en-NZ">
              <a:solidFill>
                <a:schemeClr val="accent1">
                  <a:lumMod val="75000"/>
                </a:schemeClr>
              </a:solidFill>
            </a:endParaRPr>
          </a:p>
        </p:txBody>
      </p:sp>
      <p:sp>
        <p:nvSpPr>
          <p:cNvPr id="12" name="TextBox 11">
            <a:extLst>
              <a:ext uri="{FF2B5EF4-FFF2-40B4-BE49-F238E27FC236}">
                <a16:creationId xmlns:a16="http://schemas.microsoft.com/office/drawing/2014/main" id="{36807318-D8E1-4C2B-B06E-130C98CE48AA}"/>
              </a:ext>
            </a:extLst>
          </p:cNvPr>
          <p:cNvSpPr txBox="1"/>
          <p:nvPr/>
        </p:nvSpPr>
        <p:spPr>
          <a:xfrm>
            <a:off x="6719886" y="5217393"/>
            <a:ext cx="2376976" cy="677108"/>
          </a:xfrm>
          <a:prstGeom prst="rect">
            <a:avLst/>
          </a:prstGeom>
          <a:noFill/>
        </p:spPr>
        <p:txBody>
          <a:bodyPr wrap="square" lIns="91440" tIns="45720" rIns="91440" bIns="45720" rtlCol="0" anchor="t">
            <a:spAutoFit/>
          </a:bodyPr>
          <a:lstStyle/>
          <a:p>
            <a:r>
              <a:rPr lang="en-NZ" sz="1600" b="1">
                <a:solidFill>
                  <a:schemeClr val="accent1">
                    <a:lumMod val="75000"/>
                  </a:schemeClr>
                </a:solidFill>
              </a:rPr>
              <a:t>Current average levy:</a:t>
            </a:r>
          </a:p>
          <a:p>
            <a:endParaRPr lang="en-NZ" sz="600" b="1">
              <a:solidFill>
                <a:schemeClr val="accent1">
                  <a:lumMod val="75000"/>
                </a:schemeClr>
              </a:solidFill>
              <a:cs typeface="Arial"/>
            </a:endParaRPr>
          </a:p>
          <a:p>
            <a:r>
              <a:rPr lang="en-NZ" sz="1600" b="1">
                <a:solidFill>
                  <a:schemeClr val="accent1">
                    <a:lumMod val="75000"/>
                  </a:schemeClr>
                </a:solidFill>
              </a:rPr>
              <a:t>$113.94</a:t>
            </a:r>
            <a:r>
              <a:rPr lang="en-NZ" sz="1600" b="1">
                <a:solidFill>
                  <a:schemeClr val="accent1">
                    <a:lumMod val="50000"/>
                  </a:schemeClr>
                </a:solidFill>
              </a:rPr>
              <a:t> </a:t>
            </a:r>
            <a:r>
              <a:rPr lang="en-NZ" sz="1600">
                <a:solidFill>
                  <a:schemeClr val="accent1">
                    <a:lumMod val="75000"/>
                  </a:schemeClr>
                </a:solidFill>
              </a:rPr>
              <a:t>per vehicle</a:t>
            </a:r>
            <a:endParaRPr lang="en-NZ" sz="1600">
              <a:solidFill>
                <a:schemeClr val="accent1">
                  <a:lumMod val="75000"/>
                </a:schemeClr>
              </a:solidFill>
              <a:cs typeface="Arial"/>
            </a:endParaRPr>
          </a:p>
        </p:txBody>
      </p:sp>
      <p:sp>
        <p:nvSpPr>
          <p:cNvPr id="13" name="TextBox 12">
            <a:extLst>
              <a:ext uri="{FF2B5EF4-FFF2-40B4-BE49-F238E27FC236}">
                <a16:creationId xmlns:a16="http://schemas.microsoft.com/office/drawing/2014/main" id="{09F92E77-3A43-4F77-8191-9C19D6C7C0F8}"/>
              </a:ext>
            </a:extLst>
          </p:cNvPr>
          <p:cNvSpPr txBox="1"/>
          <p:nvPr/>
        </p:nvSpPr>
        <p:spPr>
          <a:xfrm>
            <a:off x="9380923" y="3673884"/>
            <a:ext cx="3060003" cy="1308050"/>
          </a:xfrm>
          <a:prstGeom prst="rect">
            <a:avLst/>
          </a:prstGeom>
          <a:solidFill>
            <a:srgbClr val="39A38E"/>
          </a:solidFill>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r>
              <a:rPr lang="en-NZ" b="1">
                <a:solidFill>
                  <a:schemeClr val="bg2"/>
                </a:solidFill>
              </a:rPr>
              <a:t>Proposed:</a:t>
            </a:r>
            <a:r>
              <a:rPr lang="en-NZ" b="1">
                <a:solidFill>
                  <a:schemeClr val="accent1">
                    <a:lumMod val="75000"/>
                  </a:schemeClr>
                </a:solidFill>
              </a:rPr>
              <a:t> </a:t>
            </a:r>
            <a:endParaRPr lang="en-US" sz="2000">
              <a:solidFill>
                <a:schemeClr val="accent1">
                  <a:lumMod val="75000"/>
                </a:schemeClr>
              </a:solidFill>
              <a:cs typeface="Arial" panose="020B0604020202020204"/>
            </a:endParaRPr>
          </a:p>
          <a:p>
            <a:pPr algn="ctr"/>
            <a:endParaRPr lang="en-NZ" sz="700" b="1">
              <a:solidFill>
                <a:schemeClr val="accent1">
                  <a:lumMod val="75000"/>
                </a:schemeClr>
              </a:solidFill>
              <a:cs typeface="Arial"/>
            </a:endParaRPr>
          </a:p>
          <a:p>
            <a:r>
              <a:rPr lang="en-NZ" b="1">
                <a:solidFill>
                  <a:srgbClr val="F7931D"/>
                </a:solidFill>
              </a:rPr>
              <a:t>          </a:t>
            </a:r>
            <a:r>
              <a:rPr lang="en-NZ" b="1">
                <a:solidFill>
                  <a:srgbClr val="F7BB05"/>
                </a:solidFill>
              </a:rPr>
              <a:t>$1.27</a:t>
            </a:r>
            <a:r>
              <a:rPr lang="en-NZ" b="1">
                <a:solidFill>
                  <a:srgbClr val="D97604"/>
                </a:solidFill>
              </a:rPr>
              <a:t> </a:t>
            </a:r>
            <a:r>
              <a:rPr lang="en-NZ">
                <a:solidFill>
                  <a:schemeClr val="bg2"/>
                </a:solidFill>
              </a:rPr>
              <a:t>in 2022/23</a:t>
            </a:r>
            <a:r>
              <a:rPr lang="en-NZ">
                <a:solidFill>
                  <a:schemeClr val="accent2">
                    <a:lumMod val="10000"/>
                  </a:schemeClr>
                </a:solidFill>
              </a:rPr>
              <a:t> </a:t>
            </a:r>
            <a:br>
              <a:rPr lang="en-NZ"/>
            </a:br>
            <a:r>
              <a:rPr lang="en-NZ" b="1">
                <a:solidFill>
                  <a:srgbClr val="F7931D"/>
                </a:solidFill>
              </a:rPr>
              <a:t>          </a:t>
            </a:r>
            <a:r>
              <a:rPr lang="en-NZ" b="1">
                <a:solidFill>
                  <a:srgbClr val="F7BB05"/>
                </a:solidFill>
              </a:rPr>
              <a:t>$1.33</a:t>
            </a:r>
            <a:r>
              <a:rPr lang="en-NZ" b="1">
                <a:solidFill>
                  <a:srgbClr val="D97604"/>
                </a:solidFill>
              </a:rPr>
              <a:t> </a:t>
            </a:r>
            <a:r>
              <a:rPr lang="en-NZ">
                <a:solidFill>
                  <a:schemeClr val="bg2"/>
                </a:solidFill>
              </a:rPr>
              <a:t>in 2023/24</a:t>
            </a:r>
            <a:r>
              <a:rPr lang="en-NZ">
                <a:solidFill>
                  <a:schemeClr val="accent2">
                    <a:lumMod val="10000"/>
                  </a:schemeClr>
                </a:solidFill>
              </a:rPr>
              <a:t> </a:t>
            </a:r>
            <a:br>
              <a:rPr lang="en-NZ"/>
            </a:br>
            <a:r>
              <a:rPr lang="en-NZ" b="1">
                <a:solidFill>
                  <a:srgbClr val="F7931D"/>
                </a:solidFill>
              </a:rPr>
              <a:t>          </a:t>
            </a:r>
            <a:r>
              <a:rPr lang="en-NZ" b="1">
                <a:solidFill>
                  <a:srgbClr val="F7BB05"/>
                </a:solidFill>
              </a:rPr>
              <a:t>$1.39</a:t>
            </a:r>
            <a:r>
              <a:rPr lang="en-NZ" b="1">
                <a:solidFill>
                  <a:srgbClr val="D97604"/>
                </a:solidFill>
              </a:rPr>
              <a:t> </a:t>
            </a:r>
            <a:r>
              <a:rPr lang="en-NZ">
                <a:solidFill>
                  <a:schemeClr val="bg2"/>
                </a:solidFill>
              </a:rPr>
              <a:t>in 2024/25</a:t>
            </a:r>
            <a:endParaRPr lang="en-NZ">
              <a:solidFill>
                <a:schemeClr val="bg2"/>
              </a:solidFill>
              <a:cs typeface="Arial"/>
            </a:endParaRPr>
          </a:p>
        </p:txBody>
      </p:sp>
      <p:sp>
        <p:nvSpPr>
          <p:cNvPr id="14" name="TextBox 13">
            <a:extLst>
              <a:ext uri="{FF2B5EF4-FFF2-40B4-BE49-F238E27FC236}">
                <a16:creationId xmlns:a16="http://schemas.microsoft.com/office/drawing/2014/main" id="{50F6B821-3C6C-4F2A-972E-0A0F01C337F0}"/>
              </a:ext>
            </a:extLst>
          </p:cNvPr>
          <p:cNvSpPr txBox="1"/>
          <p:nvPr/>
        </p:nvSpPr>
        <p:spPr>
          <a:xfrm>
            <a:off x="9380996" y="5207742"/>
            <a:ext cx="3054905" cy="1308050"/>
          </a:xfrm>
          <a:prstGeom prst="rect">
            <a:avLst/>
          </a:prstGeom>
          <a:solidFill>
            <a:srgbClr val="3890B0"/>
          </a:solidFill>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r>
              <a:rPr lang="en-NZ" b="1">
                <a:solidFill>
                  <a:schemeClr val="bg2"/>
                </a:solidFill>
              </a:rPr>
              <a:t>Proposed:</a:t>
            </a:r>
            <a:endParaRPr lang="en-US">
              <a:solidFill>
                <a:schemeClr val="bg2"/>
              </a:solidFill>
              <a:cs typeface="Arial"/>
            </a:endParaRPr>
          </a:p>
          <a:p>
            <a:pPr algn="ctr"/>
            <a:endParaRPr lang="en-US" sz="700">
              <a:solidFill>
                <a:schemeClr val="bg2"/>
              </a:solidFill>
              <a:cs typeface="Arial" panose="020B0604020202020204"/>
            </a:endParaRPr>
          </a:p>
          <a:p>
            <a:r>
              <a:rPr lang="en-NZ" b="1">
                <a:solidFill>
                  <a:srgbClr val="F7931D"/>
                </a:solidFill>
              </a:rPr>
              <a:t>          </a:t>
            </a:r>
            <a:r>
              <a:rPr lang="en-NZ" b="1">
                <a:solidFill>
                  <a:srgbClr val="F7BB05"/>
                </a:solidFill>
              </a:rPr>
              <a:t>$120.20</a:t>
            </a:r>
            <a:r>
              <a:rPr lang="en-NZ" b="1">
                <a:solidFill>
                  <a:srgbClr val="D97604"/>
                </a:solidFill>
              </a:rPr>
              <a:t> </a:t>
            </a:r>
            <a:r>
              <a:rPr lang="en-NZ">
                <a:solidFill>
                  <a:schemeClr val="bg2"/>
                </a:solidFill>
              </a:rPr>
              <a:t>in 2022/23</a:t>
            </a:r>
            <a:endParaRPr lang="en-NZ">
              <a:solidFill>
                <a:schemeClr val="bg2"/>
              </a:solidFill>
              <a:cs typeface="Arial"/>
            </a:endParaRPr>
          </a:p>
          <a:p>
            <a:r>
              <a:rPr lang="en-NZ" b="1">
                <a:solidFill>
                  <a:srgbClr val="F7931D"/>
                </a:solidFill>
              </a:rPr>
              <a:t>          </a:t>
            </a:r>
            <a:r>
              <a:rPr lang="en-NZ" b="1">
                <a:solidFill>
                  <a:srgbClr val="F7BB05"/>
                </a:solidFill>
              </a:rPr>
              <a:t>$128.83</a:t>
            </a:r>
            <a:r>
              <a:rPr lang="en-NZ" b="1">
                <a:solidFill>
                  <a:srgbClr val="D97604"/>
                </a:solidFill>
              </a:rPr>
              <a:t> </a:t>
            </a:r>
            <a:r>
              <a:rPr lang="en-NZ">
                <a:solidFill>
                  <a:schemeClr val="bg2"/>
                </a:solidFill>
              </a:rPr>
              <a:t>in 2023/24</a:t>
            </a:r>
            <a:endParaRPr lang="en-NZ">
              <a:solidFill>
                <a:schemeClr val="bg2"/>
              </a:solidFill>
              <a:cs typeface="Arial"/>
            </a:endParaRPr>
          </a:p>
          <a:p>
            <a:r>
              <a:rPr lang="en-NZ" b="1">
                <a:solidFill>
                  <a:srgbClr val="F7931D"/>
                </a:solidFill>
              </a:rPr>
              <a:t>          </a:t>
            </a:r>
            <a:r>
              <a:rPr lang="en-NZ" b="1">
                <a:solidFill>
                  <a:srgbClr val="F7BB05"/>
                </a:solidFill>
              </a:rPr>
              <a:t>$138.08</a:t>
            </a:r>
            <a:r>
              <a:rPr lang="en-NZ" b="1">
                <a:solidFill>
                  <a:srgbClr val="D97604"/>
                </a:solidFill>
              </a:rPr>
              <a:t> </a:t>
            </a:r>
            <a:r>
              <a:rPr lang="en-NZ">
                <a:solidFill>
                  <a:schemeClr val="bg2"/>
                </a:solidFill>
              </a:rPr>
              <a:t>in 2024/25</a:t>
            </a:r>
            <a:endParaRPr lang="en-NZ">
              <a:solidFill>
                <a:schemeClr val="bg2"/>
              </a:solidFill>
              <a:cs typeface="Arial"/>
            </a:endParaRPr>
          </a:p>
        </p:txBody>
      </p:sp>
      <p:sp>
        <p:nvSpPr>
          <p:cNvPr id="7" name="TextBox 6">
            <a:extLst>
              <a:ext uri="{FF2B5EF4-FFF2-40B4-BE49-F238E27FC236}">
                <a16:creationId xmlns:a16="http://schemas.microsoft.com/office/drawing/2014/main" id="{5AFDD83D-F94A-4D28-9FAC-DF47301E3E38}"/>
              </a:ext>
            </a:extLst>
          </p:cNvPr>
          <p:cNvSpPr txBox="1"/>
          <p:nvPr/>
        </p:nvSpPr>
        <p:spPr>
          <a:xfrm>
            <a:off x="914404" y="2489051"/>
            <a:ext cx="5894681" cy="338554"/>
          </a:xfrm>
          <a:prstGeom prst="rect">
            <a:avLst/>
          </a:prstGeom>
          <a:noFill/>
        </p:spPr>
        <p:txBody>
          <a:bodyPr wrap="square" lIns="91440" tIns="45720" rIns="91440" bIns="45720" rtlCol="0" anchor="t">
            <a:spAutoFit/>
          </a:bodyPr>
          <a:lstStyle/>
          <a:p>
            <a:r>
              <a:rPr lang="en-NZ" sz="1600" i="1">
                <a:solidFill>
                  <a:schemeClr val="accent1">
                    <a:lumMod val="75000"/>
                  </a:schemeClr>
                </a:solidFill>
              </a:rPr>
              <a:t>...enough surplus funds to allow for a decrease in levy rate. </a:t>
            </a:r>
          </a:p>
        </p:txBody>
      </p:sp>
      <p:sp>
        <p:nvSpPr>
          <p:cNvPr id="15" name="TextBox 14">
            <a:extLst>
              <a:ext uri="{FF2B5EF4-FFF2-40B4-BE49-F238E27FC236}">
                <a16:creationId xmlns:a16="http://schemas.microsoft.com/office/drawing/2014/main" id="{40E7613F-8DCD-413B-B877-13E913C9A480}"/>
              </a:ext>
            </a:extLst>
          </p:cNvPr>
          <p:cNvSpPr txBox="1"/>
          <p:nvPr/>
        </p:nvSpPr>
        <p:spPr>
          <a:xfrm>
            <a:off x="843125" y="6236021"/>
            <a:ext cx="6166380" cy="338554"/>
          </a:xfrm>
          <a:prstGeom prst="rect">
            <a:avLst/>
          </a:prstGeom>
          <a:noFill/>
        </p:spPr>
        <p:txBody>
          <a:bodyPr wrap="square" lIns="91440" tIns="45720" rIns="91440" bIns="45720" rtlCol="0" anchor="t">
            <a:spAutoFit/>
          </a:bodyPr>
          <a:lstStyle/>
          <a:p>
            <a:r>
              <a:rPr lang="en-NZ" sz="1600" i="1">
                <a:solidFill>
                  <a:schemeClr val="accent1">
                    <a:lumMod val="75000"/>
                  </a:schemeClr>
                </a:solidFill>
              </a:rPr>
              <a:t>...not enough surplus funds to enable their levy rates to go down.</a:t>
            </a:r>
          </a:p>
        </p:txBody>
      </p:sp>
      <p:pic>
        <p:nvPicPr>
          <p:cNvPr id="4" name="Picture 9" descr="A picture containing graphical user interface&#10;&#10;Description automatically generated">
            <a:extLst>
              <a:ext uri="{FF2B5EF4-FFF2-40B4-BE49-F238E27FC236}">
                <a16:creationId xmlns:a16="http://schemas.microsoft.com/office/drawing/2014/main" id="{AD9103F0-0D1F-4D06-922C-F2A5A55FD517}"/>
              </a:ext>
            </a:extLst>
          </p:cNvPr>
          <p:cNvPicPr>
            <a:picLocks noChangeAspect="1"/>
          </p:cNvPicPr>
          <p:nvPr/>
        </p:nvPicPr>
        <p:blipFill>
          <a:blip r:embed="rId3"/>
          <a:stretch>
            <a:fillRect/>
          </a:stretch>
        </p:blipFill>
        <p:spPr>
          <a:xfrm>
            <a:off x="900850" y="1498889"/>
            <a:ext cx="5324733" cy="914133"/>
          </a:xfrm>
          <a:prstGeom prst="rect">
            <a:avLst/>
          </a:prstGeom>
        </p:spPr>
      </p:pic>
      <p:pic>
        <p:nvPicPr>
          <p:cNvPr id="9" name="Picture 9" descr="A picture containing logo&#10;&#10;Description automatically generated">
            <a:extLst>
              <a:ext uri="{FF2B5EF4-FFF2-40B4-BE49-F238E27FC236}">
                <a16:creationId xmlns:a16="http://schemas.microsoft.com/office/drawing/2014/main" id="{BCDC3691-2D57-4934-8F7F-2C9359E4FE95}"/>
              </a:ext>
            </a:extLst>
          </p:cNvPr>
          <p:cNvPicPr>
            <a:picLocks noChangeAspect="1"/>
          </p:cNvPicPr>
          <p:nvPr/>
        </p:nvPicPr>
        <p:blipFill>
          <a:blip r:embed="rId4"/>
          <a:stretch>
            <a:fillRect/>
          </a:stretch>
        </p:blipFill>
        <p:spPr>
          <a:xfrm>
            <a:off x="917709" y="3773470"/>
            <a:ext cx="5324732" cy="875043"/>
          </a:xfrm>
          <a:prstGeom prst="rect">
            <a:avLst/>
          </a:prstGeom>
        </p:spPr>
      </p:pic>
      <p:pic>
        <p:nvPicPr>
          <p:cNvPr id="20" name="Picture 12" descr="Logo, company name&#10;&#10;Description automatically generated">
            <a:extLst>
              <a:ext uri="{FF2B5EF4-FFF2-40B4-BE49-F238E27FC236}">
                <a16:creationId xmlns:a16="http://schemas.microsoft.com/office/drawing/2014/main" id="{FDE2BAE6-D22A-4495-9D9A-3AB245FADF4A}"/>
              </a:ext>
            </a:extLst>
          </p:cNvPr>
          <p:cNvPicPr>
            <a:picLocks noChangeAspect="1"/>
          </p:cNvPicPr>
          <p:nvPr/>
        </p:nvPicPr>
        <p:blipFill>
          <a:blip r:embed="rId5"/>
          <a:stretch>
            <a:fillRect/>
          </a:stretch>
        </p:blipFill>
        <p:spPr>
          <a:xfrm>
            <a:off x="917709" y="5228642"/>
            <a:ext cx="5324732" cy="805588"/>
          </a:xfrm>
          <a:prstGeom prst="rect">
            <a:avLst/>
          </a:prstGeom>
        </p:spPr>
      </p:pic>
    </p:spTree>
    <p:extLst>
      <p:ext uri="{BB962C8B-B14F-4D97-AF65-F5344CB8AC3E}">
        <p14:creationId xmlns:p14="http://schemas.microsoft.com/office/powerpoint/2010/main" val="25965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65251D-AB1E-43AD-BF7F-9C450CABE2DB}"/>
              </a:ext>
            </a:extLst>
          </p:cNvPr>
          <p:cNvSpPr>
            <a:spLocks noGrp="1"/>
          </p:cNvSpPr>
          <p:nvPr>
            <p:ph type="body" sz="quarter" idx="13"/>
          </p:nvPr>
        </p:nvSpPr>
        <p:spPr/>
        <p:txBody>
          <a:bodyPr/>
          <a:lstStyle/>
          <a:p>
            <a:r>
              <a:rPr lang="en-NZ">
                <a:solidFill>
                  <a:srgbClr val="0070C0"/>
                </a:solidFill>
              </a:rPr>
              <a:t>ACC - What We Do Cover</a:t>
            </a:r>
          </a:p>
        </p:txBody>
      </p:sp>
      <p:pic>
        <p:nvPicPr>
          <p:cNvPr id="8194" name="Picture 2">
            <a:extLst>
              <a:ext uri="{FF2B5EF4-FFF2-40B4-BE49-F238E27FC236}">
                <a16:creationId xmlns:a16="http://schemas.microsoft.com/office/drawing/2014/main" id="{C733A914-CB01-43F1-8F07-7D63E05D3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840" y="1370037"/>
            <a:ext cx="6284257" cy="52738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9875DB4-EC96-4BA5-A51C-D5742060740A}"/>
              </a:ext>
            </a:extLst>
          </p:cNvPr>
          <p:cNvSpPr>
            <a:spLocks noChangeArrowheads="1"/>
          </p:cNvSpPr>
          <p:nvPr/>
        </p:nvSpPr>
        <p:spPr bwMode="auto">
          <a:xfrm>
            <a:off x="13690029" y="1548737"/>
            <a:ext cx="342839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1D57F946-FF15-4452-91B6-F32711110D9A}"/>
              </a:ext>
            </a:extLst>
          </p:cNvPr>
          <p:cNvGraphicFramePr>
            <a:graphicFrameLocks noGrp="1"/>
          </p:cNvGraphicFramePr>
          <p:nvPr>
            <p:extLst>
              <p:ext uri="{D42A27DB-BD31-4B8C-83A1-F6EECF244321}">
                <p14:modId xmlns:p14="http://schemas.microsoft.com/office/powerpoint/2010/main" val="2250586092"/>
              </p:ext>
            </p:extLst>
          </p:nvPr>
        </p:nvGraphicFramePr>
        <p:xfrm>
          <a:off x="768272" y="1570219"/>
          <a:ext cx="4743822" cy="4873516"/>
        </p:xfrm>
        <a:graphic>
          <a:graphicData uri="http://schemas.openxmlformats.org/drawingml/2006/table">
            <a:tbl>
              <a:tblPr/>
              <a:tblGrid>
                <a:gridCol w="4743822">
                  <a:extLst>
                    <a:ext uri="{9D8B030D-6E8A-4147-A177-3AD203B41FA5}">
                      <a16:colId xmlns:a16="http://schemas.microsoft.com/office/drawing/2014/main" val="1909118420"/>
                    </a:ext>
                  </a:extLst>
                </a:gridCol>
              </a:tblGrid>
              <a:tr h="376636">
                <a:tc>
                  <a:txBody>
                    <a:bodyPr/>
                    <a:lstStyle/>
                    <a:p>
                      <a:pPr algn="l" fontAlgn="base"/>
                      <a:r>
                        <a:rPr lang="mi-NZ" sz="2000" b="1" i="0">
                          <a:solidFill>
                            <a:srgbClr val="FFFFFF"/>
                          </a:solidFill>
                          <a:effectLst/>
                          <a:latin typeface="Calibri Light" panose="020F0302020204030204" pitchFamily="34" charset="0"/>
                        </a:rPr>
                        <a:t>Covered​</a:t>
                      </a:r>
                      <a:endParaRPr lang="mi-NZ" sz="2100" b="1" i="0">
                        <a:solidFill>
                          <a:srgbClr val="FFFFFF"/>
                        </a:solidFill>
                        <a:effectLst/>
                      </a:endParaRP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18350" cap="flat" cmpd="sng" algn="ctr">
                      <a:solidFill>
                        <a:srgbClr val="FFFFFF"/>
                      </a:solidFill>
                      <a:prstDash val="solid"/>
                      <a:round/>
                      <a:headEnd type="none" w="med" len="med"/>
                      <a:tailEnd type="none" w="med" len="med"/>
                    </a:lnB>
                    <a:solidFill>
                      <a:srgbClr val="07A9C2"/>
                    </a:solidFill>
                  </a:tcPr>
                </a:tc>
                <a:extLst>
                  <a:ext uri="{0D108BD9-81ED-4DB2-BD59-A6C34878D82A}">
                    <a16:rowId xmlns:a16="http://schemas.microsoft.com/office/drawing/2014/main" val="3986907285"/>
                  </a:ext>
                </a:extLst>
              </a:tr>
              <a:tr h="577509">
                <a:tc>
                  <a:txBody>
                    <a:bodyPr/>
                    <a:lstStyle/>
                    <a:p>
                      <a:pPr algn="l" fontAlgn="base"/>
                      <a:endParaRPr lang="en-NZ" sz="2100" b="0" i="0">
                        <a:solidFill>
                          <a:srgbClr val="000000"/>
                        </a:solidFill>
                        <a:effectLst/>
                      </a:endParaRP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18350"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69050309"/>
                  </a:ext>
                </a:extLst>
              </a:tr>
              <a:tr h="828600">
                <a:tc>
                  <a:txBody>
                    <a:bodyPr/>
                    <a:lstStyle/>
                    <a:p>
                      <a:pPr algn="l" fontAlgn="base"/>
                      <a:endParaRPr lang="en-NZ" sz="2100" b="0" i="0">
                        <a:solidFill>
                          <a:srgbClr val="000000"/>
                        </a:solidFill>
                        <a:effectLst/>
                      </a:endParaRP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818130222"/>
                  </a:ext>
                </a:extLst>
              </a:tr>
              <a:tr h="326418">
                <a:tc>
                  <a:txBody>
                    <a:bodyPr/>
                    <a:lstStyle/>
                    <a:p>
                      <a:pPr algn="l" fontAlgn="base"/>
                      <a:endParaRPr lang="mi-NZ" sz="2100" b="0" i="0">
                        <a:solidFill>
                          <a:srgbClr val="000000"/>
                        </a:solidFill>
                        <a:effectLst/>
                      </a:endParaRP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12509579"/>
                  </a:ext>
                </a:extLst>
              </a:tr>
              <a:tr h="2084055">
                <a:tc>
                  <a:txBody>
                    <a:bodyPr/>
                    <a:lstStyle/>
                    <a:p>
                      <a:pPr algn="l" fontAlgn="base"/>
                      <a:endParaRPr lang="en-NZ" sz="1300" b="0" i="0">
                        <a:solidFill>
                          <a:srgbClr val="000000"/>
                        </a:solidFill>
                        <a:effectLst/>
                        <a:latin typeface="Arial" panose="020B0604020202020204" pitchFamily="34" charset="0"/>
                      </a:endParaRP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732796308"/>
                  </a:ext>
                </a:extLst>
              </a:tr>
              <a:tr h="301309">
                <a:tc>
                  <a:txBody>
                    <a:bodyPr/>
                    <a:lstStyle/>
                    <a:p>
                      <a:pPr algn="l" fontAlgn="auto"/>
                      <a:r>
                        <a:rPr lang="en-NZ" sz="1500" b="0" i="0">
                          <a:solidFill>
                            <a:srgbClr val="000000"/>
                          </a:solidFill>
                          <a:effectLst/>
                          <a:latin typeface="Calibri" panose="020F0502020204030204" pitchFamily="34" charset="0"/>
                        </a:rPr>
                        <a:t>​</a:t>
                      </a: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16942543"/>
                  </a:ext>
                </a:extLst>
              </a:tr>
              <a:tr h="301309">
                <a:tc>
                  <a:txBody>
                    <a:bodyPr/>
                    <a:lstStyle/>
                    <a:p>
                      <a:pPr algn="l" fontAlgn="auto"/>
                      <a:r>
                        <a:rPr lang="en-NZ" sz="1500" b="0" i="0">
                          <a:solidFill>
                            <a:srgbClr val="000000"/>
                          </a:solidFill>
                          <a:effectLst/>
                          <a:latin typeface="Calibri" panose="020F0502020204030204" pitchFamily="34" charset="0"/>
                        </a:rPr>
                        <a:t>​</a:t>
                      </a:r>
                    </a:p>
                  </a:txBody>
                  <a:tcPr marL="75327" marR="75327" marT="37664" marB="37664">
                    <a:lnL w="6115" cap="flat" cmpd="sng" algn="ctr">
                      <a:solidFill>
                        <a:srgbClr val="FFFFFF"/>
                      </a:solidFill>
                      <a:prstDash val="solid"/>
                      <a:round/>
                      <a:headEnd type="none" w="med" len="med"/>
                      <a:tailEnd type="none" w="med" len="med"/>
                    </a:lnL>
                    <a:lnR w="6115" cap="flat" cmpd="sng" algn="ctr">
                      <a:solidFill>
                        <a:srgbClr val="FFFFFF"/>
                      </a:solidFill>
                      <a:prstDash val="solid"/>
                      <a:round/>
                      <a:headEnd type="none" w="med" len="med"/>
                      <a:tailEnd type="none" w="med" len="med"/>
                    </a:lnR>
                    <a:lnT w="6115" cap="flat" cmpd="sng" algn="ctr">
                      <a:solidFill>
                        <a:srgbClr val="FFFFFF"/>
                      </a:solidFill>
                      <a:prstDash val="solid"/>
                      <a:round/>
                      <a:headEnd type="none" w="med" len="med"/>
                      <a:tailEnd type="none" w="med" len="med"/>
                    </a:lnT>
                    <a:lnB w="611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174067205"/>
                  </a:ext>
                </a:extLst>
              </a:tr>
            </a:tbl>
          </a:graphicData>
        </a:graphic>
      </p:graphicFrame>
      <p:sp>
        <p:nvSpPr>
          <p:cNvPr id="11" name="TextBox 10">
            <a:extLst>
              <a:ext uri="{FF2B5EF4-FFF2-40B4-BE49-F238E27FC236}">
                <a16:creationId xmlns:a16="http://schemas.microsoft.com/office/drawing/2014/main" id="{26957412-2B80-4865-995C-AA72B59A1875}"/>
              </a:ext>
            </a:extLst>
          </p:cNvPr>
          <p:cNvSpPr txBox="1"/>
          <p:nvPr/>
        </p:nvSpPr>
        <p:spPr>
          <a:xfrm>
            <a:off x="751722" y="2011680"/>
            <a:ext cx="4908414" cy="3139321"/>
          </a:xfrm>
          <a:prstGeom prst="rect">
            <a:avLst/>
          </a:prstGeom>
          <a:noFill/>
        </p:spPr>
        <p:txBody>
          <a:bodyPr wrap="square" lIns="91440" tIns="45720" rIns="91440" bIns="45720" rtlCol="0" anchor="t">
            <a:spAutoFit/>
          </a:bodyPr>
          <a:lstStyle/>
          <a:p>
            <a:r>
              <a:rPr lang="en-NZ"/>
              <a:t>Physical injury caused by accident</a:t>
            </a:r>
          </a:p>
          <a:p>
            <a:endParaRPr lang="en-NZ"/>
          </a:p>
          <a:p>
            <a:r>
              <a:rPr lang="en-NZ"/>
              <a:t>Work-related gradual process disease or infection</a:t>
            </a:r>
            <a:endParaRPr lang="en-NZ">
              <a:cs typeface="Arial"/>
            </a:endParaRPr>
          </a:p>
          <a:p>
            <a:endParaRPr lang="en-NZ"/>
          </a:p>
          <a:p>
            <a:r>
              <a:rPr lang="en-NZ"/>
              <a:t>Treatment injury</a:t>
            </a:r>
            <a:endParaRPr lang="en-NZ">
              <a:cs typeface="Arial"/>
            </a:endParaRPr>
          </a:p>
          <a:p>
            <a:endParaRPr lang="en-NZ"/>
          </a:p>
          <a:p>
            <a:r>
              <a:rPr lang="en-NZ"/>
              <a:t>Mental injury caused by;</a:t>
            </a:r>
            <a:endParaRPr lang="en-NZ">
              <a:cs typeface="Arial"/>
            </a:endParaRPr>
          </a:p>
          <a:p>
            <a:pPr marL="285750" indent="-285750">
              <a:buFont typeface="Arial" panose="020B0604020202020204" pitchFamily="34" charset="0"/>
              <a:buChar char="•"/>
            </a:pPr>
            <a:r>
              <a:rPr lang="en-NZ"/>
              <a:t>Sexual abuse / sexual assault</a:t>
            </a:r>
            <a:endParaRPr lang="en-NZ">
              <a:cs typeface="Arial"/>
            </a:endParaRPr>
          </a:p>
          <a:p>
            <a:pPr marL="285750" indent="-285750">
              <a:buFont typeface="Arial" panose="020B0604020202020204" pitchFamily="34" charset="0"/>
              <a:buChar char="•"/>
            </a:pPr>
            <a:r>
              <a:rPr lang="en-NZ"/>
              <a:t>Sudden traumatic event in the workplace</a:t>
            </a:r>
            <a:endParaRPr lang="en-NZ">
              <a:cs typeface="Arial"/>
            </a:endParaRPr>
          </a:p>
          <a:p>
            <a:pPr marL="285750" indent="-285750">
              <a:buFont typeface="Arial" panose="020B0604020202020204" pitchFamily="34" charset="0"/>
              <a:buChar char="•"/>
            </a:pPr>
            <a:r>
              <a:rPr lang="en-NZ"/>
              <a:t>Physical injury</a:t>
            </a:r>
            <a:endParaRPr lang="en-NZ">
              <a:cs typeface="Arial"/>
            </a:endParaRPr>
          </a:p>
        </p:txBody>
      </p:sp>
    </p:spTree>
    <p:extLst>
      <p:ext uri="{BB962C8B-B14F-4D97-AF65-F5344CB8AC3E}">
        <p14:creationId xmlns:p14="http://schemas.microsoft.com/office/powerpoint/2010/main" val="20164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 calcmode="lin" valueType="num">
                                      <p:cBhvr additive="base">
                                        <p:cTn id="43"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9">
      <a:dk1>
        <a:srgbClr val="7F7F7F"/>
      </a:dk1>
      <a:lt1>
        <a:srgbClr val="FFFFFF"/>
      </a:lt1>
      <a:dk2>
        <a:srgbClr val="055D8E"/>
      </a:dk2>
      <a:lt2>
        <a:srgbClr val="FFFFFF"/>
      </a:lt2>
      <a:accent1>
        <a:srgbClr val="055D8E"/>
      </a:accent1>
      <a:accent2>
        <a:srgbClr val="C3E8FD"/>
      </a:accent2>
      <a:accent3>
        <a:srgbClr val="3FC4FF"/>
      </a:accent3>
      <a:accent4>
        <a:srgbClr val="033D5D"/>
      </a:accent4>
      <a:accent5>
        <a:srgbClr val="BFBFBF"/>
      </a:accent5>
      <a:accent6>
        <a:srgbClr val="7F7F7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5E3A83D-67DC-4E0C-A5EB-4A1A404D9A21}" vid="{1463D808-1DBA-491E-994B-DB9AAD94A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684b87e-aa6e-4051-81f4-6b7142513662">
      <UserInfo>
        <DisplayName>Amanda Peart</DisplayName>
        <AccountId>1015</AccountId>
        <AccountType/>
      </UserInfo>
      <UserInfo>
        <DisplayName>Jason Hope</DisplayName>
        <AccountId>43</AccountId>
        <AccountType/>
      </UserInfo>
      <UserInfo>
        <DisplayName>Peter Oxley</DisplayName>
        <AccountId>30</AccountId>
        <AccountType/>
      </UserInfo>
      <UserInfo>
        <DisplayName>Amelia Stuart</DisplayName>
        <AccountId>1138</AccountId>
        <AccountType/>
      </UserInfo>
      <UserInfo>
        <DisplayName>Brent Miskimmin</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4B21132BC6AE44825B58203A160F87" ma:contentTypeVersion="11" ma:contentTypeDescription="Create a new document." ma:contentTypeScope="" ma:versionID="24782305cc2f6f8cf55249d10100638b">
  <xsd:schema xmlns:xsd="http://www.w3.org/2001/XMLSchema" xmlns:xs="http://www.w3.org/2001/XMLSchema" xmlns:p="http://schemas.microsoft.com/office/2006/metadata/properties" xmlns:ns1="http://schemas.microsoft.com/sharepoint/v3" xmlns:ns2="acc46b15-06f5-4e44-b201-ac0b77370f71" xmlns:ns3="e684b87e-aa6e-4051-81f4-6b7142513662" targetNamespace="http://schemas.microsoft.com/office/2006/metadata/properties" ma:root="true" ma:fieldsID="cfcc5842ec569603a78ce241fe4dc4cf" ns1:_="" ns2:_="" ns3:_="">
    <xsd:import namespace="http://schemas.microsoft.com/sharepoint/v3"/>
    <xsd:import namespace="acc46b15-06f5-4e44-b201-ac0b77370f71"/>
    <xsd:import namespace="e684b87e-aa6e-4051-81f4-6b7142513662"/>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46b15-06f5-4e44-b201-ac0b77370f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84b87e-aa6e-4051-81f4-6b71425136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C9A21-6AA5-45B4-95C3-E2E6DFC39B3A}">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acc46b15-06f5-4e44-b201-ac0b77370f71"/>
    <ds:schemaRef ds:uri="http://purl.org/dc/dcmitype/"/>
    <ds:schemaRef ds:uri="http://schemas.microsoft.com/sharepoint/v3"/>
    <ds:schemaRef ds:uri="e684b87e-aa6e-4051-81f4-6b7142513662"/>
    <ds:schemaRef ds:uri="http://www.w3.org/XML/1998/namespace"/>
  </ds:schemaRefs>
</ds:datastoreItem>
</file>

<file path=customXml/itemProps2.xml><?xml version="1.0" encoding="utf-8"?>
<ds:datastoreItem xmlns:ds="http://schemas.openxmlformats.org/officeDocument/2006/customXml" ds:itemID="{7DF1D6A9-656C-4CD8-ABC0-9447AD870888}">
  <ds:schemaRefs>
    <ds:schemaRef ds:uri="acc46b15-06f5-4e44-b201-ac0b77370f71"/>
    <ds:schemaRef ds:uri="e684b87e-aa6e-4051-81f4-6b71425136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F85D3D-C5D6-4CB5-B6FB-D519896560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ACC_powerpoint preso_16.9_template_DARK BLUE_FINAL</Template>
  <TotalTime>16</TotalTime>
  <Words>3496</Words>
  <Application>Microsoft Office PowerPoint</Application>
  <PresentationFormat>Custom</PresentationFormat>
  <Paragraphs>351</Paragraphs>
  <Slides>27</Slides>
  <Notes>16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Black</vt:lpstr>
      <vt:lpstr>Arial,Sans-Serif</vt:lpstr>
      <vt:lpstr>Calibri</vt:lpstr>
      <vt:lpstr>Calibri Light</vt:lpstr>
      <vt:lpstr>Cambria</vt:lpstr>
      <vt:lpstr>Symbol,Sans-Serif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Tipoki</dc:creator>
  <cp:lastModifiedBy>Gary Stevens</cp:lastModifiedBy>
  <cp:revision>3</cp:revision>
  <cp:lastPrinted>2020-11-09T19:55:59Z</cp:lastPrinted>
  <dcterms:created xsi:type="dcterms:W3CDTF">2021-02-22T00:19:30Z</dcterms:created>
  <dcterms:modified xsi:type="dcterms:W3CDTF">2021-12-14T03:37:12Z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0x010100134B21132BC6AE44825B58203A160F87</vt:lpwstr>
  </property>
  <property fmtid="{D5CDD505-2E9C-101B-9397-08002B2CF9AE}" pid="3" name="MSIP_Label_8850e696-cd45-46f4-8c85-0c1b835ba2bf_Enabled">
    <vt:lpwstr>true</vt:lpwstr>
  </property>
  <property fmtid="{D5CDD505-2E9C-101B-9397-08002B2CF9AE}" pid="4" name="MSIP_Label_8850e696-cd45-46f4-8c85-0c1b835ba2bf_SetDate">
    <vt:lpwstr>2021-08-12T01:53:37Z</vt:lpwstr>
  </property>
  <property fmtid="{D5CDD505-2E9C-101B-9397-08002B2CF9AE}" pid="5" name="MSIP_Label_8850e696-cd45-46f4-8c85-0c1b835ba2bf_Method">
    <vt:lpwstr>Privileged</vt:lpwstr>
  </property>
  <property fmtid="{D5CDD505-2E9C-101B-9397-08002B2CF9AE}" pid="6" name="MSIP_Label_8850e696-cd45-46f4-8c85-0c1b835ba2bf_Name">
    <vt:lpwstr>STAFF-IN-CONFIDENCE</vt:lpwstr>
  </property>
  <property fmtid="{D5CDD505-2E9C-101B-9397-08002B2CF9AE}" pid="7" name="MSIP_Label_8850e696-cd45-46f4-8c85-0c1b835ba2bf_SiteId">
    <vt:lpwstr>8506768f-a7d1-475b-901c-fc1c222f496a</vt:lpwstr>
  </property>
  <property fmtid="{D5CDD505-2E9C-101B-9397-08002B2CF9AE}" pid="8" name="MSIP_Label_8850e696-cd45-46f4-8c85-0c1b835ba2bf_ActionId">
    <vt:lpwstr>c56b1bc7-14b6-4f6d-baf9-784cd4af036a</vt:lpwstr>
  </property>
  <property fmtid="{D5CDD505-2E9C-101B-9397-08002B2CF9AE}" pid="9" name="MSIP_Label_8850e696-cd45-46f4-8c85-0c1b835ba2bf_ContentBits">
    <vt:lpwstr>0</vt:lpwstr>
  </property>
</Properties>
</file>